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1"/>
  </p:notesMasterIdLst>
  <p:sldIdLst>
    <p:sldId id="272" r:id="rId2"/>
    <p:sldId id="256" r:id="rId3"/>
    <p:sldId id="258" r:id="rId4"/>
    <p:sldId id="274" r:id="rId5"/>
    <p:sldId id="259" r:id="rId6"/>
    <p:sldId id="260" r:id="rId7"/>
    <p:sldId id="261" r:id="rId8"/>
    <p:sldId id="262" r:id="rId9"/>
    <p:sldId id="263" r:id="rId10"/>
    <p:sldId id="265" r:id="rId11"/>
    <p:sldId id="266" r:id="rId12"/>
    <p:sldId id="267" r:id="rId13"/>
    <p:sldId id="268" r:id="rId14"/>
    <p:sldId id="269" r:id="rId15"/>
    <p:sldId id="270" r:id="rId16"/>
    <p:sldId id="273" r:id="rId17"/>
    <p:sldId id="271"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B4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5" d="100"/>
          <a:sy n="65" d="100"/>
        </p:scale>
        <p:origin x="21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931FD-3B95-4817-9A12-083914BB4E23}" type="datetimeFigureOut">
              <a:rPr lang="en-GB" smtClean="0"/>
              <a:t>15/11/2024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16636-E307-4FBA-A867-91A3CBAAC9A4}" type="slidenum">
              <a:rPr lang="en-GB" smtClean="0"/>
              <a:t>‹#›</a:t>
            </a:fld>
            <a:endParaRPr lang="en-GB"/>
          </a:p>
        </p:txBody>
      </p:sp>
    </p:spTree>
    <p:extLst>
      <p:ext uri="{BB962C8B-B14F-4D97-AF65-F5344CB8AC3E}">
        <p14:creationId xmlns:p14="http://schemas.microsoft.com/office/powerpoint/2010/main" val="327690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0454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4444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78963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68135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313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412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81128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0519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58309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7333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11/15/2024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57871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11/15/2024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529773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pngtree.com/freebackground/speed-of-light-light-effect-lines-background_15180681.html" TargetMode="External"/><Relationship Id="rId5" Type="http://schemas.openxmlformats.org/officeDocument/2006/relationships/image" Target="../media/image3.png"/><Relationship Id="rId4" Type="http://schemas.openxmlformats.org/officeDocument/2006/relationships/hyperlink" Target="https://www.slideserve.com/jesus/the-speed-of-light"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diseavirtual.blogspot.com/2019/03/entendiendo-las-caracteristicas-de-las.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3C8E-F238-A340-F011-9C75B631032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8B7D64-DD9B-96A8-234D-814B019FD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389696C-115E-51ED-2EFE-2796A9B3A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F5091980-ED00-F325-BA60-2A70481FC7FC}"/>
              </a:ext>
            </a:extLst>
          </p:cNvPr>
          <p:cNvPicPr>
            <a:picLocks noChangeAspect="1"/>
          </p:cNvPicPr>
          <p:nvPr/>
        </p:nvPicPr>
        <p:blipFill>
          <a:blip r:embed="rId2">
            <a:alphaModFix amt="40000"/>
          </a:blip>
          <a:srcRect t="8904" r="-1" b="1072"/>
          <a:stretch/>
        </p:blipFill>
        <p:spPr>
          <a:xfrm>
            <a:off x="3068" y="266710"/>
            <a:ext cx="12188932" cy="6857990"/>
          </a:xfrm>
          <a:prstGeom prst="rect">
            <a:avLst/>
          </a:prstGeom>
        </p:spPr>
      </p:pic>
      <p:cxnSp>
        <p:nvCxnSpPr>
          <p:cNvPr id="13" name="Straight Connector 12">
            <a:extLst>
              <a:ext uri="{FF2B5EF4-FFF2-40B4-BE49-F238E27FC236}">
                <a16:creationId xmlns:a16="http://schemas.microsoft.com/office/drawing/2014/main" id="{8BB46957-8B66-7DF7-DC1B-27EE1421B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15CAFBF-B301-5F41-CAFB-AD685164E8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678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0B4B9-386A-2674-4962-FDF3298688E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A8B7C5-D995-1A4A-16EA-439B2D886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F231F49-91AC-3E4C-F260-47DBDD6CE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2E709C99-714D-917C-DFA5-9409EDFC31A5}"/>
              </a:ext>
            </a:extLst>
          </p:cNvPr>
          <p:cNvPicPr>
            <a:picLocks noChangeAspect="1"/>
          </p:cNvPicPr>
          <p:nvPr/>
        </p:nvPicPr>
        <p:blipFill>
          <a:blip r:embed="rId2">
            <a:alphaModFix amt="40000"/>
          </a:blip>
          <a:srcRect t="8904" r="-1" b="1072"/>
          <a:stretch/>
        </p:blipFill>
        <p:spPr>
          <a:xfrm>
            <a:off x="20698" y="228610"/>
            <a:ext cx="12188932" cy="6857990"/>
          </a:xfrm>
          <a:prstGeom prst="rect">
            <a:avLst/>
          </a:prstGeom>
        </p:spPr>
      </p:pic>
      <p:sp>
        <p:nvSpPr>
          <p:cNvPr id="2" name="Title 1">
            <a:extLst>
              <a:ext uri="{FF2B5EF4-FFF2-40B4-BE49-F238E27FC236}">
                <a16:creationId xmlns:a16="http://schemas.microsoft.com/office/drawing/2014/main" id="{61324B28-89EF-B2E3-0AC8-96DBC5B456EF}"/>
              </a:ext>
            </a:extLst>
          </p:cNvPr>
          <p:cNvSpPr>
            <a:spLocks noGrp="1"/>
          </p:cNvSpPr>
          <p:nvPr>
            <p:ph type="ctrTitle"/>
          </p:nvPr>
        </p:nvSpPr>
        <p:spPr>
          <a:xfrm>
            <a:off x="520929" y="1749840"/>
            <a:ext cx="11188471" cy="4464660"/>
          </a:xfrm>
        </p:spPr>
        <p:txBody>
          <a:bodyPr anchor="t">
            <a:noAutofit/>
          </a:bodyPr>
          <a:lstStyle/>
          <a:p>
            <a:endParaRPr lang="en-GB" sz="21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7D2DE79D-C7E7-C892-4D46-8057541D7D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C92C1AD-072C-A3C1-816B-6CFB973752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4" name="Picture 3" descr="A cell phone with a screen and a diagram">
            <a:extLst>
              <a:ext uri="{FF2B5EF4-FFF2-40B4-BE49-F238E27FC236}">
                <a16:creationId xmlns:a16="http://schemas.microsoft.com/office/drawing/2014/main" id="{7CBB3616-5C72-166B-1452-E629765BE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749840"/>
            <a:ext cx="11226800" cy="4464658"/>
          </a:xfrm>
          <a:prstGeom prst="rect">
            <a:avLst/>
          </a:prstGeom>
        </p:spPr>
      </p:pic>
      <p:sp>
        <p:nvSpPr>
          <p:cNvPr id="3" name="TextBox 2">
            <a:extLst>
              <a:ext uri="{FF2B5EF4-FFF2-40B4-BE49-F238E27FC236}">
                <a16:creationId xmlns:a16="http://schemas.microsoft.com/office/drawing/2014/main" id="{367A18C8-971A-755C-A581-C0FD6DEC9DFD}"/>
              </a:ext>
            </a:extLst>
          </p:cNvPr>
          <p:cNvSpPr txBox="1"/>
          <p:nvPr/>
        </p:nvSpPr>
        <p:spPr>
          <a:xfrm>
            <a:off x="3941201" y="826762"/>
            <a:ext cx="4306529" cy="769441"/>
          </a:xfrm>
          <a:prstGeom prst="rect">
            <a:avLst/>
          </a:prstGeom>
          <a:noFill/>
          <a:effectLst>
            <a:glow rad="469900">
              <a:schemeClr val="accent6">
                <a:lumMod val="60000"/>
                <a:lumOff val="40000"/>
                <a:alpha val="39000"/>
              </a:schemeClr>
            </a:glow>
            <a:softEdge rad="31750"/>
          </a:effectLst>
        </p:spPr>
        <p:txBody>
          <a:bodyPr wrap="square" rtlCol="0">
            <a:spAutoFit/>
          </a:bodyPr>
          <a:lstStyle/>
          <a:p>
            <a:pPr algn="ctr"/>
            <a:r>
              <a:rPr lang="en-US" sz="4400" b="1" dirty="0">
                <a:solidFill>
                  <a:schemeClr val="tx2">
                    <a:lumMod val="25000"/>
                    <a:lumOff val="75000"/>
                  </a:schemeClr>
                </a:solidFill>
                <a:effectLst>
                  <a:glow rad="190500">
                    <a:schemeClr val="accent1">
                      <a:lumMod val="40000"/>
                      <a:lumOff val="60000"/>
                      <a:alpha val="40000"/>
                    </a:schemeClr>
                  </a:glow>
                </a:effectLst>
                <a:latin typeface="Verdana" panose="020B0604030504040204" pitchFamily="34" charset="0"/>
                <a:ea typeface="Verdana" panose="020B0604030504040204" pitchFamily="34" charset="0"/>
              </a:rPr>
              <a:t>Diagram</a:t>
            </a:r>
            <a:endParaRPr lang="en-GB" sz="4400" b="1" dirty="0">
              <a:solidFill>
                <a:schemeClr val="tx2">
                  <a:lumMod val="25000"/>
                  <a:lumOff val="75000"/>
                </a:schemeClr>
              </a:solidFill>
              <a:effectLst>
                <a:glow rad="190500">
                  <a:schemeClr val="accent1">
                    <a:lumMod val="40000"/>
                    <a:lumOff val="60000"/>
                    <a:alpha val="40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88859426"/>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F1574-49BD-1441-8ED8-1A6779BA441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2E68038-9267-7FB9-7AB1-514A339D3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4AF79C-4684-8D16-BF6B-9BEA41CCE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86CDEEDC-1157-2D7E-EA02-0D30E62228EC}"/>
              </a:ext>
            </a:extLst>
          </p:cNvPr>
          <p:cNvPicPr>
            <a:picLocks noChangeAspect="1"/>
          </p:cNvPicPr>
          <p:nvPr/>
        </p:nvPicPr>
        <p:blipFill>
          <a:blip r:embed="rId2">
            <a:alphaModFix amt="40000"/>
          </a:blip>
          <a:srcRect t="8904" r="-1" b="1072"/>
          <a:stretch/>
        </p:blipFill>
        <p:spPr>
          <a:xfrm>
            <a:off x="0" y="247660"/>
            <a:ext cx="12188932" cy="6857990"/>
          </a:xfrm>
          <a:prstGeom prst="rect">
            <a:avLst/>
          </a:prstGeom>
        </p:spPr>
      </p:pic>
      <p:sp>
        <p:nvSpPr>
          <p:cNvPr id="2" name="Title 1">
            <a:extLst>
              <a:ext uri="{FF2B5EF4-FFF2-40B4-BE49-F238E27FC236}">
                <a16:creationId xmlns:a16="http://schemas.microsoft.com/office/drawing/2014/main" id="{E0757C6E-E3E8-8376-3831-15A8CFDF2648}"/>
              </a:ext>
            </a:extLst>
          </p:cNvPr>
          <p:cNvSpPr>
            <a:spLocks noGrp="1"/>
          </p:cNvSpPr>
          <p:nvPr>
            <p:ph type="ctrTitle"/>
          </p:nvPr>
        </p:nvSpPr>
        <p:spPr>
          <a:xfrm>
            <a:off x="520929" y="1749840"/>
            <a:ext cx="11188471" cy="1216509"/>
          </a:xfrm>
        </p:spPr>
        <p:txBody>
          <a:bodyPr anchor="t">
            <a:noAutofit/>
          </a:bodyPr>
          <a:lstStyle/>
          <a:p>
            <a:r>
              <a:rPr lang="en-IN" sz="2400" dirty="0">
                <a:solidFill>
                  <a:schemeClr val="accent6">
                    <a:lumMod val="20000"/>
                    <a:lumOff val="80000"/>
                  </a:schemeClr>
                </a:solidFill>
                <a:latin typeface="Verdana" panose="020B0604030504040204" pitchFamily="34" charset="0"/>
                <a:ea typeface="Verdana" panose="020B0604030504040204" pitchFamily="34" charset="0"/>
              </a:rPr>
              <a:t>Set Up: Place the phone on a flat stable surface. </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r>
              <a:rPr lang="en-IN" sz="2400" dirty="0">
                <a:solidFill>
                  <a:schemeClr val="accent6">
                    <a:lumMod val="20000"/>
                    <a:lumOff val="80000"/>
                  </a:schemeClr>
                </a:solidFill>
                <a:latin typeface="Verdana" panose="020B0604030504040204" pitchFamily="34" charset="0"/>
                <a:ea typeface="Verdana" panose="020B0604030504040204" pitchFamily="34" charset="0"/>
              </a:rPr>
              <a:t>Position the light source (coloured objects) so it shines directly on the camera.</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r>
              <a:rPr lang="en-IN" sz="2400" dirty="0">
                <a:solidFill>
                  <a:schemeClr val="accent6">
                    <a:lumMod val="20000"/>
                    <a:lumOff val="80000"/>
                  </a:schemeClr>
                </a:solidFill>
                <a:latin typeface="Verdana" panose="020B0604030504040204" pitchFamily="34" charset="0"/>
                <a:ea typeface="Verdana" panose="020B0604030504040204" pitchFamily="34" charset="0"/>
              </a:rPr>
              <a:t>Open the App: Launch the spectrometer app on your phone. </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r>
              <a:rPr lang="en-IN" sz="2400" dirty="0">
                <a:solidFill>
                  <a:schemeClr val="accent6">
                    <a:lumMod val="20000"/>
                    <a:lumOff val="80000"/>
                  </a:schemeClr>
                </a:solidFill>
                <a:latin typeface="Verdana" panose="020B0604030504040204" pitchFamily="34" charset="0"/>
                <a:ea typeface="Verdana" panose="020B0604030504040204" pitchFamily="34" charset="0"/>
              </a:rPr>
              <a:t>Ensure the app has permission to access your camera.</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rgbClr val="FFFFFF"/>
                </a:solidFill>
                <a:latin typeface="Verdana" panose="020B0604030504040204" pitchFamily="34" charset="0"/>
                <a:ea typeface="Verdana" panose="020B0604030504040204" pitchFamily="34" charset="0"/>
              </a:rPr>
            </a:br>
            <a:endParaRPr lang="en-GB" sz="21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4F1B9C8B-4E39-68A5-CD96-0A7E046B4B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98610F2-3450-B4BA-FBE1-B5911106D9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724ADD8-47FD-3AFE-69E0-13C59EC697C0}"/>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1">
                    <a:lumMod val="40000"/>
                    <a:lumOff val="60000"/>
                  </a:schemeClr>
                </a:solidFill>
                <a:effectLst>
                  <a:glow rad="152400">
                    <a:schemeClr val="accent4">
                      <a:lumMod val="40000"/>
                      <a:lumOff val="60000"/>
                      <a:alpha val="40000"/>
                    </a:schemeClr>
                  </a:glow>
                </a:effectLst>
                <a:latin typeface="Verdana" panose="020B0604030504040204" pitchFamily="34" charset="0"/>
                <a:ea typeface="Verdana" panose="020B0604030504040204" pitchFamily="34" charset="0"/>
              </a:rPr>
              <a:t>Procedure</a:t>
            </a:r>
            <a:endParaRPr lang="en-GB" sz="4400" b="1" dirty="0">
              <a:solidFill>
                <a:schemeClr val="accent1">
                  <a:lumMod val="40000"/>
                  <a:lumOff val="60000"/>
                </a:schemeClr>
              </a:solidFill>
              <a:effectLst>
                <a:glow rad="152400">
                  <a:schemeClr val="accent4">
                    <a:lumMod val="40000"/>
                    <a:lumOff val="60000"/>
                    <a:alpha val="40000"/>
                  </a:schemeClr>
                </a:glow>
              </a:effectLst>
              <a:latin typeface="Verdana" panose="020B0604030504040204" pitchFamily="34" charset="0"/>
              <a:ea typeface="Verdana" panose="020B0604030504040204" pitchFamily="34" charset="0"/>
            </a:endParaRPr>
          </a:p>
        </p:txBody>
      </p:sp>
      <p:pic>
        <p:nvPicPr>
          <p:cNvPr id="11" name="Picture 10" descr="A screenshot of a device&#10;&#10;Description automatically generated">
            <a:extLst>
              <a:ext uri="{FF2B5EF4-FFF2-40B4-BE49-F238E27FC236}">
                <a16:creationId xmlns:a16="http://schemas.microsoft.com/office/drawing/2014/main" id="{ECE6C769-AF1D-012E-8F8E-590593317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583" y="4072696"/>
            <a:ext cx="2473552" cy="2180214"/>
          </a:xfrm>
          <a:prstGeom prst="rect">
            <a:avLst/>
          </a:prstGeom>
        </p:spPr>
      </p:pic>
      <p:pic>
        <p:nvPicPr>
          <p:cNvPr id="18" name="Picture 17" descr="A screenshot of a cell phone">
            <a:extLst>
              <a:ext uri="{FF2B5EF4-FFF2-40B4-BE49-F238E27FC236}">
                <a16:creationId xmlns:a16="http://schemas.microsoft.com/office/drawing/2014/main" id="{10DAE97F-7E11-1B80-99A4-CD6B75713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4551" y="4055230"/>
            <a:ext cx="1853179" cy="2197680"/>
          </a:xfrm>
          <a:prstGeom prst="rect">
            <a:avLst/>
          </a:prstGeom>
        </p:spPr>
      </p:pic>
    </p:spTree>
    <p:extLst>
      <p:ext uri="{BB962C8B-B14F-4D97-AF65-F5344CB8AC3E}">
        <p14:creationId xmlns:p14="http://schemas.microsoft.com/office/powerpoint/2010/main" val="3762384835"/>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afterEffect" p14:presetBounceEnd="55000">
                                      <p:stCondLst>
                                        <p:cond delay="0"/>
                                      </p:stCondLst>
                                      <p:childTnLst>
                                        <p:animMotion origin="layout" path="M -0.70924 2.59259E-6 L -2.29167E-6 2.59259E-6 " pathEditMode="relative" rAng="0" ptsTypes="AA" p14:bounceEnd="55000">
                                          <p:cBhvr>
                                            <p:cTn id="6" dur="2000" fill="hold"/>
                                            <p:tgtEl>
                                              <p:spTgt spid="6">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80">
                                              <p:stCondLst>
                                                <p:cond delay="0"/>
                                              </p:stCondLst>
                                            </p:cTn>
                                            <p:tgtEl>
                                              <p:spTgt spid="11"/>
                                            </p:tgtEl>
                                          </p:cBhvr>
                                        </p:animEffect>
                                        <p:anim calcmode="lin" valueType="num">
                                          <p:cBhvr>
                                            <p:cTn id="1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3" dur="26">
                                              <p:stCondLst>
                                                <p:cond delay="650"/>
                                              </p:stCondLst>
                                            </p:cTn>
                                            <p:tgtEl>
                                              <p:spTgt spid="11"/>
                                            </p:tgtEl>
                                          </p:cBhvr>
                                          <p:to x="100000" y="60000"/>
                                        </p:animScale>
                                        <p:animScale>
                                          <p:cBhvr>
                                            <p:cTn id="24" dur="166" decel="50000">
                                              <p:stCondLst>
                                                <p:cond delay="676"/>
                                              </p:stCondLst>
                                            </p:cTn>
                                            <p:tgtEl>
                                              <p:spTgt spid="11"/>
                                            </p:tgtEl>
                                          </p:cBhvr>
                                          <p:to x="100000" y="100000"/>
                                        </p:animScale>
                                        <p:animScale>
                                          <p:cBhvr>
                                            <p:cTn id="25" dur="26">
                                              <p:stCondLst>
                                                <p:cond delay="1312"/>
                                              </p:stCondLst>
                                            </p:cTn>
                                            <p:tgtEl>
                                              <p:spTgt spid="11"/>
                                            </p:tgtEl>
                                          </p:cBhvr>
                                          <p:to x="100000" y="80000"/>
                                        </p:animScale>
                                        <p:animScale>
                                          <p:cBhvr>
                                            <p:cTn id="26" dur="166" decel="50000">
                                              <p:stCondLst>
                                                <p:cond delay="1338"/>
                                              </p:stCondLst>
                                            </p:cTn>
                                            <p:tgtEl>
                                              <p:spTgt spid="11"/>
                                            </p:tgtEl>
                                          </p:cBhvr>
                                          <p:to x="100000" y="100000"/>
                                        </p:animScale>
                                        <p:animScale>
                                          <p:cBhvr>
                                            <p:cTn id="27" dur="26">
                                              <p:stCondLst>
                                                <p:cond delay="1642"/>
                                              </p:stCondLst>
                                            </p:cTn>
                                            <p:tgtEl>
                                              <p:spTgt spid="11"/>
                                            </p:tgtEl>
                                          </p:cBhvr>
                                          <p:to x="100000" y="90000"/>
                                        </p:animScale>
                                        <p:animScale>
                                          <p:cBhvr>
                                            <p:cTn id="28" dur="166" decel="50000">
                                              <p:stCondLst>
                                                <p:cond delay="1668"/>
                                              </p:stCondLst>
                                            </p:cTn>
                                            <p:tgtEl>
                                              <p:spTgt spid="11"/>
                                            </p:tgtEl>
                                          </p:cBhvr>
                                          <p:to x="100000" y="100000"/>
                                        </p:animScale>
                                        <p:animScale>
                                          <p:cBhvr>
                                            <p:cTn id="29" dur="26">
                                              <p:stCondLst>
                                                <p:cond delay="1808"/>
                                              </p:stCondLst>
                                            </p:cTn>
                                            <p:tgtEl>
                                              <p:spTgt spid="11"/>
                                            </p:tgtEl>
                                          </p:cBhvr>
                                          <p:to x="100000" y="95000"/>
                                        </p:animScale>
                                        <p:animScale>
                                          <p:cBhvr>
                                            <p:cTn id="30" dur="166" decel="50000">
                                              <p:stCondLst>
                                                <p:cond delay="1834"/>
                                              </p:stCondLst>
                                            </p:cTn>
                                            <p:tgtEl>
                                              <p:spTgt spid="11"/>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fltVal val="0"/>
                                              </p:val>
                                            </p:tav>
                                            <p:tav tm="100000">
                                              <p:val>
                                                <p:strVal val="#ppt_w"/>
                                              </p:val>
                                            </p:tav>
                                          </p:tavLst>
                                        </p:anim>
                                        <p:anim calcmode="lin" valueType="num">
                                          <p:cBhvr>
                                            <p:cTn id="36" dur="1000" fill="hold"/>
                                            <p:tgtEl>
                                              <p:spTgt spid="18"/>
                                            </p:tgtEl>
                                            <p:attrNameLst>
                                              <p:attrName>ppt_h</p:attrName>
                                            </p:attrNameLst>
                                          </p:cBhvr>
                                          <p:tavLst>
                                            <p:tav tm="0">
                                              <p:val>
                                                <p:fltVal val="0"/>
                                              </p:val>
                                            </p:tav>
                                            <p:tav tm="100000">
                                              <p:val>
                                                <p:strVal val="#ppt_h"/>
                                              </p:val>
                                            </p:tav>
                                          </p:tavLst>
                                        </p:anim>
                                        <p:anim calcmode="lin" valueType="num">
                                          <p:cBhvr>
                                            <p:cTn id="37" dur="1000" fill="hold"/>
                                            <p:tgtEl>
                                              <p:spTgt spid="18"/>
                                            </p:tgtEl>
                                            <p:attrNameLst>
                                              <p:attrName>style.rotation</p:attrName>
                                            </p:attrNameLst>
                                          </p:cBhvr>
                                          <p:tavLst>
                                            <p:tav tm="0">
                                              <p:val>
                                                <p:fltVal val="90"/>
                                              </p:val>
                                            </p:tav>
                                            <p:tav tm="100000">
                                              <p:val>
                                                <p:fltVal val="0"/>
                                              </p:val>
                                            </p:tav>
                                          </p:tavLst>
                                        </p:anim>
                                        <p:animEffect transition="in" filter="fade">
                                          <p:cBhvr>
                                            <p:cTn id="3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afterEffect">
                                      <p:stCondLst>
                                        <p:cond delay="0"/>
                                      </p:stCondLst>
                                      <p:childTnLst>
                                        <p:animMotion origin="layout" path="M -0.70924 2.59259E-6 L -2.29167E-6 2.59259E-6 " pathEditMode="relative" rAng="0" ptsTypes="AA">
                                          <p:cBhvr>
                                            <p:cTn id="6" dur="2000" fill="hold"/>
                                            <p:tgtEl>
                                              <p:spTgt spid="6">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80">
                                              <p:stCondLst>
                                                <p:cond delay="0"/>
                                              </p:stCondLst>
                                            </p:cTn>
                                            <p:tgtEl>
                                              <p:spTgt spid="11"/>
                                            </p:tgtEl>
                                          </p:cBhvr>
                                        </p:animEffect>
                                        <p:anim calcmode="lin" valueType="num">
                                          <p:cBhvr>
                                            <p:cTn id="1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3" dur="26">
                                              <p:stCondLst>
                                                <p:cond delay="650"/>
                                              </p:stCondLst>
                                            </p:cTn>
                                            <p:tgtEl>
                                              <p:spTgt spid="11"/>
                                            </p:tgtEl>
                                          </p:cBhvr>
                                          <p:to x="100000" y="60000"/>
                                        </p:animScale>
                                        <p:animScale>
                                          <p:cBhvr>
                                            <p:cTn id="24" dur="166" decel="50000">
                                              <p:stCondLst>
                                                <p:cond delay="676"/>
                                              </p:stCondLst>
                                            </p:cTn>
                                            <p:tgtEl>
                                              <p:spTgt spid="11"/>
                                            </p:tgtEl>
                                          </p:cBhvr>
                                          <p:to x="100000" y="100000"/>
                                        </p:animScale>
                                        <p:animScale>
                                          <p:cBhvr>
                                            <p:cTn id="25" dur="26">
                                              <p:stCondLst>
                                                <p:cond delay="1312"/>
                                              </p:stCondLst>
                                            </p:cTn>
                                            <p:tgtEl>
                                              <p:spTgt spid="11"/>
                                            </p:tgtEl>
                                          </p:cBhvr>
                                          <p:to x="100000" y="80000"/>
                                        </p:animScale>
                                        <p:animScale>
                                          <p:cBhvr>
                                            <p:cTn id="26" dur="166" decel="50000">
                                              <p:stCondLst>
                                                <p:cond delay="1338"/>
                                              </p:stCondLst>
                                            </p:cTn>
                                            <p:tgtEl>
                                              <p:spTgt spid="11"/>
                                            </p:tgtEl>
                                          </p:cBhvr>
                                          <p:to x="100000" y="100000"/>
                                        </p:animScale>
                                        <p:animScale>
                                          <p:cBhvr>
                                            <p:cTn id="27" dur="26">
                                              <p:stCondLst>
                                                <p:cond delay="1642"/>
                                              </p:stCondLst>
                                            </p:cTn>
                                            <p:tgtEl>
                                              <p:spTgt spid="11"/>
                                            </p:tgtEl>
                                          </p:cBhvr>
                                          <p:to x="100000" y="90000"/>
                                        </p:animScale>
                                        <p:animScale>
                                          <p:cBhvr>
                                            <p:cTn id="28" dur="166" decel="50000">
                                              <p:stCondLst>
                                                <p:cond delay="1668"/>
                                              </p:stCondLst>
                                            </p:cTn>
                                            <p:tgtEl>
                                              <p:spTgt spid="11"/>
                                            </p:tgtEl>
                                          </p:cBhvr>
                                          <p:to x="100000" y="100000"/>
                                        </p:animScale>
                                        <p:animScale>
                                          <p:cBhvr>
                                            <p:cTn id="29" dur="26">
                                              <p:stCondLst>
                                                <p:cond delay="1808"/>
                                              </p:stCondLst>
                                            </p:cTn>
                                            <p:tgtEl>
                                              <p:spTgt spid="11"/>
                                            </p:tgtEl>
                                          </p:cBhvr>
                                          <p:to x="100000" y="95000"/>
                                        </p:animScale>
                                        <p:animScale>
                                          <p:cBhvr>
                                            <p:cTn id="30" dur="166" decel="50000">
                                              <p:stCondLst>
                                                <p:cond delay="1834"/>
                                              </p:stCondLst>
                                            </p:cTn>
                                            <p:tgtEl>
                                              <p:spTgt spid="11"/>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fltVal val="0"/>
                                              </p:val>
                                            </p:tav>
                                            <p:tav tm="100000">
                                              <p:val>
                                                <p:strVal val="#ppt_w"/>
                                              </p:val>
                                            </p:tav>
                                          </p:tavLst>
                                        </p:anim>
                                        <p:anim calcmode="lin" valueType="num">
                                          <p:cBhvr>
                                            <p:cTn id="36" dur="1000" fill="hold"/>
                                            <p:tgtEl>
                                              <p:spTgt spid="18"/>
                                            </p:tgtEl>
                                            <p:attrNameLst>
                                              <p:attrName>ppt_h</p:attrName>
                                            </p:attrNameLst>
                                          </p:cBhvr>
                                          <p:tavLst>
                                            <p:tav tm="0">
                                              <p:val>
                                                <p:fltVal val="0"/>
                                              </p:val>
                                            </p:tav>
                                            <p:tav tm="100000">
                                              <p:val>
                                                <p:strVal val="#ppt_h"/>
                                              </p:val>
                                            </p:tav>
                                          </p:tavLst>
                                        </p:anim>
                                        <p:anim calcmode="lin" valueType="num">
                                          <p:cBhvr>
                                            <p:cTn id="37" dur="1000" fill="hold"/>
                                            <p:tgtEl>
                                              <p:spTgt spid="18"/>
                                            </p:tgtEl>
                                            <p:attrNameLst>
                                              <p:attrName>style.rotation</p:attrName>
                                            </p:attrNameLst>
                                          </p:cBhvr>
                                          <p:tavLst>
                                            <p:tav tm="0">
                                              <p:val>
                                                <p:fltVal val="90"/>
                                              </p:val>
                                            </p:tav>
                                            <p:tav tm="100000">
                                              <p:val>
                                                <p:fltVal val="0"/>
                                              </p:val>
                                            </p:tav>
                                          </p:tavLst>
                                        </p:anim>
                                        <p:animEffect transition="in" filter="fade">
                                          <p:cBhvr>
                                            <p:cTn id="3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8D0-7613-152F-4B36-FEC1BFABD1A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2663CC-CF89-FE04-27F3-541896A37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76C8B6-6B93-F997-C8B3-D7BF7B9D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D3F3EB42-F5D2-F4B1-58D1-A0F9D1695268}"/>
              </a:ext>
            </a:extLst>
          </p:cNvPr>
          <p:cNvPicPr>
            <a:picLocks noChangeAspect="1"/>
          </p:cNvPicPr>
          <p:nvPr/>
        </p:nvPicPr>
        <p:blipFill>
          <a:blip r:embed="rId2">
            <a:alphaModFix amt="40000"/>
          </a:blip>
          <a:srcRect t="8904" r="-1" b="1072"/>
          <a:stretch/>
        </p:blipFill>
        <p:spPr>
          <a:xfrm>
            <a:off x="-38331" y="314486"/>
            <a:ext cx="12188932" cy="6857990"/>
          </a:xfrm>
          <a:prstGeom prst="rect">
            <a:avLst/>
          </a:prstGeom>
        </p:spPr>
      </p:pic>
      <p:sp>
        <p:nvSpPr>
          <p:cNvPr id="2" name="Title 1">
            <a:extLst>
              <a:ext uri="{FF2B5EF4-FFF2-40B4-BE49-F238E27FC236}">
                <a16:creationId xmlns:a16="http://schemas.microsoft.com/office/drawing/2014/main" id="{71012423-5C23-6820-9DFF-8AAFA0C535E1}"/>
              </a:ext>
            </a:extLst>
          </p:cNvPr>
          <p:cNvSpPr>
            <a:spLocks noGrp="1"/>
          </p:cNvSpPr>
          <p:nvPr>
            <p:ph type="ctrTitle"/>
          </p:nvPr>
        </p:nvSpPr>
        <p:spPr>
          <a:xfrm>
            <a:off x="520929" y="1749841"/>
            <a:ext cx="11188471" cy="3050760"/>
          </a:xfrm>
        </p:spPr>
        <p:txBody>
          <a:bodyPr anchor="t">
            <a:noAutofit/>
          </a:bodyPr>
          <a:lstStyle/>
          <a:p>
            <a:r>
              <a:rPr lang="en-IN" sz="2100" dirty="0">
                <a:solidFill>
                  <a:schemeClr val="accent6">
                    <a:lumMod val="20000"/>
                    <a:lumOff val="80000"/>
                  </a:schemeClr>
                </a:solidFill>
                <a:latin typeface="Verdana" panose="020B0604030504040204" pitchFamily="34" charset="0"/>
                <a:ea typeface="Verdana" panose="020B0604030504040204" pitchFamily="34" charset="0"/>
              </a:rPr>
              <a:t>Capture the Spectrum: Point your phone's camera at the coloured objects.</a:t>
            </a: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r>
              <a:rPr lang="en-IN" sz="2100" dirty="0">
                <a:solidFill>
                  <a:schemeClr val="accent6">
                    <a:lumMod val="20000"/>
                    <a:lumOff val="80000"/>
                  </a:schemeClr>
                </a:solidFill>
                <a:latin typeface="Verdana" panose="020B0604030504040204" pitchFamily="34" charset="0"/>
                <a:ea typeface="Verdana" panose="020B0604030504040204" pitchFamily="34" charset="0"/>
              </a:rPr>
              <a:t>The app will display a spectrum of colours, representing the different wavelengths of light emitted by the source.</a:t>
            </a: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r>
              <a:rPr lang="en-IN" sz="2100" dirty="0">
                <a:solidFill>
                  <a:schemeClr val="accent6">
                    <a:lumMod val="20000"/>
                    <a:lumOff val="80000"/>
                  </a:schemeClr>
                </a:solidFill>
                <a:latin typeface="Verdana" panose="020B0604030504040204" pitchFamily="34" charset="0"/>
                <a:ea typeface="Verdana" panose="020B0604030504040204" pitchFamily="34" charset="0"/>
              </a:rPr>
              <a:t>Read the Wavelength and frequency: The app will display the wavelength value (in nanometres) and frequency value in Terahertz (THz).</a:t>
            </a: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r>
              <a:rPr lang="en-IN" sz="2100" dirty="0">
                <a:solidFill>
                  <a:schemeClr val="accent6">
                    <a:lumMod val="20000"/>
                    <a:lumOff val="80000"/>
                  </a:schemeClr>
                </a:solidFill>
                <a:latin typeface="Verdana" panose="020B0604030504040204" pitchFamily="34" charset="0"/>
                <a:ea typeface="Verdana" panose="020B0604030504040204" pitchFamily="34" charset="0"/>
              </a:rPr>
              <a:t>Calculate speed of light by using the formula.</a:t>
            </a: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endParaRPr lang="en-GB" sz="2100" dirty="0">
              <a:solidFill>
                <a:schemeClr val="accent6">
                  <a:lumMod val="20000"/>
                  <a:lumOff val="8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AF69825A-45E4-CA2E-6110-A1A1190D5E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85803AF-732C-41FE-CF18-BB91F17171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FD7A4DF-3B94-3CF0-043C-A59C73CDE15D}"/>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1">
                    <a:lumMod val="40000"/>
                    <a:lumOff val="60000"/>
                  </a:schemeClr>
                </a:solidFill>
                <a:effectLst>
                  <a:glow rad="152400">
                    <a:schemeClr val="accent3">
                      <a:lumMod val="40000"/>
                      <a:lumOff val="60000"/>
                      <a:alpha val="40000"/>
                    </a:schemeClr>
                  </a:glow>
                </a:effectLst>
                <a:latin typeface="Verdana" panose="020B0604030504040204" pitchFamily="34" charset="0"/>
                <a:ea typeface="Verdana" panose="020B0604030504040204" pitchFamily="34" charset="0"/>
              </a:rPr>
              <a:t>Procedure</a:t>
            </a:r>
            <a:endParaRPr lang="en-GB" sz="4400" b="1" dirty="0">
              <a:solidFill>
                <a:schemeClr val="accent1">
                  <a:lumMod val="40000"/>
                  <a:lumOff val="60000"/>
                </a:schemeClr>
              </a:solidFill>
              <a:effectLst>
                <a:glow rad="152400">
                  <a:schemeClr val="accent3">
                    <a:lumMod val="40000"/>
                    <a:lumOff val="60000"/>
                    <a:alpha val="40000"/>
                  </a:schemeClr>
                </a:glow>
              </a:effectLst>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5CB5616C-A478-FBB6-663C-B0AAF9B47EAF}"/>
              </a:ext>
            </a:extLst>
          </p:cNvPr>
          <p:cNvSpPr txBox="1"/>
          <p:nvPr/>
        </p:nvSpPr>
        <p:spPr>
          <a:xfrm>
            <a:off x="520929" y="4962361"/>
            <a:ext cx="10588271" cy="415498"/>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Repeat all the above steps for different colours</a:t>
            </a:r>
            <a:endParaRPr lang="en-GB" dirty="0"/>
          </a:p>
        </p:txBody>
      </p:sp>
      <p:sp>
        <p:nvSpPr>
          <p:cNvPr id="5" name="TextBox 4">
            <a:extLst>
              <a:ext uri="{FF2B5EF4-FFF2-40B4-BE49-F238E27FC236}">
                <a16:creationId xmlns:a16="http://schemas.microsoft.com/office/drawing/2014/main" id="{5727AB43-FDA3-B7A4-37EA-DC011B58C981}"/>
              </a:ext>
            </a:extLst>
          </p:cNvPr>
          <p:cNvSpPr txBox="1"/>
          <p:nvPr/>
        </p:nvSpPr>
        <p:spPr>
          <a:xfrm>
            <a:off x="520929" y="5539619"/>
            <a:ext cx="10264877" cy="738664"/>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Plot the graph of frequency and 1/wavelength, the slope will give us speed of light.</a:t>
            </a:r>
            <a:endParaRPr lang="en-GB" dirty="0"/>
          </a:p>
        </p:txBody>
      </p:sp>
    </p:spTree>
    <p:extLst>
      <p:ext uri="{BB962C8B-B14F-4D97-AF65-F5344CB8AC3E}">
        <p14:creationId xmlns:p14="http://schemas.microsoft.com/office/powerpoint/2010/main" val="157284077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afterEffect" p14:presetBounceEnd="55000">
                                      <p:stCondLst>
                                        <p:cond delay="0"/>
                                      </p:stCondLst>
                                      <p:childTnLst>
                                        <p:animMotion origin="layout" path="M -0.70924 2.59259E-6 L -2.29167E-6 2.59259E-6 " pathEditMode="relative" rAng="0" ptsTypes="AA" p14:bounceEnd="55000">
                                          <p:cBhvr>
                                            <p:cTn id="6" dur="2000" fill="hold"/>
                                            <p:tgtEl>
                                              <p:spTgt spid="3">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afterEffect">
                                      <p:stCondLst>
                                        <p:cond delay="0"/>
                                      </p:stCondLst>
                                      <p:childTnLst>
                                        <p:animMotion origin="layout" path="M -0.70924 2.59259E-6 L -2.29167E-6 2.59259E-6 " pathEditMode="relative" rAng="0" ptsTypes="AA">
                                          <p:cBhvr>
                                            <p:cTn id="6" dur="2000" fill="hold"/>
                                            <p:tgtEl>
                                              <p:spTgt spid="3">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21813-8CB9-372C-7FC1-0D8F47447B1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C65B0C-6972-93A9-BB85-8CE1CB0A9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D27307-A9E2-B007-0D19-290AEA2E6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FA2D26C7-3491-9BCD-3E27-318C2B7B07CC}"/>
              </a:ext>
            </a:extLst>
          </p:cNvPr>
          <p:cNvPicPr>
            <a:picLocks noChangeAspect="1"/>
          </p:cNvPicPr>
          <p:nvPr/>
        </p:nvPicPr>
        <p:blipFill>
          <a:blip r:embed="rId2">
            <a:alphaModFix amt="40000"/>
          </a:blip>
          <a:srcRect t="8904" r="-1" b="1072"/>
          <a:stretch/>
        </p:blipFill>
        <p:spPr>
          <a:xfrm>
            <a:off x="3068" y="266710"/>
            <a:ext cx="12188932" cy="6857990"/>
          </a:xfrm>
          <a:prstGeom prst="rect">
            <a:avLst/>
          </a:prstGeom>
        </p:spPr>
      </p:pic>
      <p:sp>
        <p:nvSpPr>
          <p:cNvPr id="2" name="Title 1">
            <a:extLst>
              <a:ext uri="{FF2B5EF4-FFF2-40B4-BE49-F238E27FC236}">
                <a16:creationId xmlns:a16="http://schemas.microsoft.com/office/drawing/2014/main" id="{84FA5FF0-B1EE-8929-13DD-4DA592DECEDD}"/>
              </a:ext>
            </a:extLst>
          </p:cNvPr>
          <p:cNvSpPr>
            <a:spLocks noGrp="1"/>
          </p:cNvSpPr>
          <p:nvPr>
            <p:ph type="ctrTitle"/>
          </p:nvPr>
        </p:nvSpPr>
        <p:spPr>
          <a:xfrm>
            <a:off x="500229" y="2043955"/>
            <a:ext cx="11188471" cy="3987283"/>
          </a:xfrm>
        </p:spPr>
        <p:txBody>
          <a:bodyPr anchor="t">
            <a:noAutofit/>
          </a:bodyPr>
          <a:lstStyle/>
          <a:p>
            <a:r>
              <a:rPr lang="en-US" sz="2800" dirty="0">
                <a:solidFill>
                  <a:schemeClr val="accent1">
                    <a:lumMod val="20000"/>
                    <a:lumOff val="80000"/>
                  </a:schemeClr>
                </a:solidFill>
                <a:latin typeface="Verdana" panose="020B0604030504040204" pitchFamily="34" charset="0"/>
                <a:ea typeface="Verdana" panose="020B0604030504040204" pitchFamily="34" charset="0"/>
              </a:rPr>
              <a:t>Speed of light often denoted by the letter “c”, is a fundamental constant.</a:t>
            </a:r>
            <a:br>
              <a:rPr lang="en-US" sz="2800" dirty="0">
                <a:solidFill>
                  <a:schemeClr val="accent1">
                    <a:lumMod val="20000"/>
                    <a:lumOff val="80000"/>
                  </a:schemeClr>
                </a:solidFill>
                <a:latin typeface="Verdana" panose="020B0604030504040204" pitchFamily="34" charset="0"/>
                <a:ea typeface="Verdana" panose="020B0604030504040204" pitchFamily="34" charset="0"/>
              </a:rPr>
            </a:br>
            <a:br>
              <a:rPr lang="en-US" sz="2800" dirty="0">
                <a:solidFill>
                  <a:schemeClr val="accent1">
                    <a:lumMod val="20000"/>
                    <a:lumOff val="80000"/>
                  </a:schemeClr>
                </a:solidFill>
                <a:latin typeface="Verdana" panose="020B0604030504040204" pitchFamily="34" charset="0"/>
                <a:ea typeface="Verdana" panose="020B0604030504040204" pitchFamily="34" charset="0"/>
              </a:rPr>
            </a:br>
            <a:r>
              <a:rPr lang="en-US" sz="2800" dirty="0">
                <a:solidFill>
                  <a:schemeClr val="accent1">
                    <a:lumMod val="20000"/>
                    <a:lumOff val="80000"/>
                  </a:schemeClr>
                </a:solidFill>
                <a:latin typeface="Verdana" panose="020B0604030504040204" pitchFamily="34" charset="0"/>
                <a:ea typeface="Verdana" panose="020B0604030504040204" pitchFamily="34" charset="0"/>
              </a:rPr>
              <a:t>In terms of frequency (f) and wavelength (</a:t>
            </a:r>
            <a:r>
              <a:rPr lang="el-GR" sz="2800" dirty="0">
                <a:solidFill>
                  <a:schemeClr val="accent1">
                    <a:lumMod val="20000"/>
                    <a:lumOff val="80000"/>
                  </a:schemeClr>
                </a:solidFill>
                <a:latin typeface="Verdana" panose="020B0604030504040204" pitchFamily="34" charset="0"/>
                <a:ea typeface="Verdana" panose="020B0604030504040204" pitchFamily="34" charset="0"/>
              </a:rPr>
              <a:t>λ</a:t>
            </a:r>
            <a:r>
              <a:rPr lang="en-US" sz="2800" dirty="0">
                <a:solidFill>
                  <a:schemeClr val="accent1">
                    <a:lumMod val="20000"/>
                    <a:lumOff val="80000"/>
                  </a:schemeClr>
                </a:solidFill>
                <a:latin typeface="Verdana" panose="020B0604030504040204" pitchFamily="34" charset="0"/>
                <a:ea typeface="Verdana" panose="020B0604030504040204" pitchFamily="34" charset="0"/>
              </a:rPr>
              <a:t>) it is expressed as </a:t>
            </a:r>
            <a:br>
              <a:rPr lang="en-US" sz="2800" dirty="0">
                <a:solidFill>
                  <a:schemeClr val="accent1">
                    <a:lumMod val="20000"/>
                    <a:lumOff val="80000"/>
                  </a:schemeClr>
                </a:solidFill>
                <a:latin typeface="Verdana" panose="020B0604030504040204" pitchFamily="34" charset="0"/>
                <a:ea typeface="Verdana" panose="020B0604030504040204" pitchFamily="34" charset="0"/>
              </a:rPr>
            </a:br>
            <a:r>
              <a:rPr lang="en-US" sz="2800" dirty="0">
                <a:solidFill>
                  <a:schemeClr val="accent1">
                    <a:lumMod val="20000"/>
                    <a:lumOff val="80000"/>
                  </a:schemeClr>
                </a:solidFill>
                <a:latin typeface="Verdana" panose="020B0604030504040204" pitchFamily="34" charset="0"/>
                <a:ea typeface="Verdana" panose="020B0604030504040204" pitchFamily="34" charset="0"/>
              </a:rPr>
              <a:t>					   c = f</a:t>
            </a:r>
            <a:r>
              <a:rPr lang="el-GR" sz="2800" dirty="0">
                <a:solidFill>
                  <a:schemeClr val="accent1">
                    <a:lumMod val="20000"/>
                    <a:lumOff val="80000"/>
                  </a:schemeClr>
                </a:solidFill>
                <a:latin typeface="Verdana" panose="020B0604030504040204" pitchFamily="34" charset="0"/>
                <a:ea typeface="Verdana" panose="020B0604030504040204" pitchFamily="34" charset="0"/>
              </a:rPr>
              <a:t>λ</a:t>
            </a:r>
            <a:br>
              <a:rPr lang="en-US" sz="2800" dirty="0">
                <a:solidFill>
                  <a:schemeClr val="accent1">
                    <a:lumMod val="20000"/>
                    <a:lumOff val="80000"/>
                  </a:schemeClr>
                </a:solidFill>
                <a:latin typeface="Verdana" panose="020B0604030504040204" pitchFamily="34" charset="0"/>
                <a:ea typeface="Verdana" panose="020B0604030504040204" pitchFamily="34" charset="0"/>
              </a:rPr>
            </a:br>
            <a:br>
              <a:rPr lang="en-US" sz="2800" dirty="0">
                <a:solidFill>
                  <a:schemeClr val="accent1">
                    <a:lumMod val="20000"/>
                    <a:lumOff val="80000"/>
                  </a:schemeClr>
                </a:solidFill>
                <a:latin typeface="Verdana" panose="020B0604030504040204" pitchFamily="34" charset="0"/>
                <a:ea typeface="Verdana" panose="020B0604030504040204" pitchFamily="34" charset="0"/>
              </a:rPr>
            </a:br>
            <a:r>
              <a:rPr lang="en-US" sz="2800" dirty="0">
                <a:solidFill>
                  <a:schemeClr val="accent1">
                    <a:lumMod val="20000"/>
                    <a:lumOff val="80000"/>
                  </a:schemeClr>
                </a:solidFill>
                <a:latin typeface="Verdana" panose="020B0604030504040204" pitchFamily="34" charset="0"/>
                <a:ea typeface="Verdana" panose="020B0604030504040204" pitchFamily="34" charset="0"/>
              </a:rPr>
              <a:t>To verify the results, we plot a graph of frequency and 1/</a:t>
            </a:r>
            <a:r>
              <a:rPr lang="el-GR" sz="2800" dirty="0">
                <a:solidFill>
                  <a:schemeClr val="accent1">
                    <a:lumMod val="20000"/>
                    <a:lumOff val="80000"/>
                  </a:schemeClr>
                </a:solidFill>
                <a:latin typeface="Verdana" panose="020B0604030504040204" pitchFamily="34" charset="0"/>
                <a:ea typeface="Verdana" panose="020B0604030504040204" pitchFamily="34" charset="0"/>
              </a:rPr>
              <a:t>λ</a:t>
            </a:r>
            <a:r>
              <a:rPr lang="en-US" sz="2800" dirty="0">
                <a:solidFill>
                  <a:schemeClr val="accent1">
                    <a:lumMod val="20000"/>
                    <a:lumOff val="80000"/>
                  </a:schemeClr>
                </a:solidFill>
                <a:latin typeface="Verdana" panose="020B0604030504040204" pitchFamily="34" charset="0"/>
                <a:ea typeface="Verdana" panose="020B0604030504040204" pitchFamily="34" charset="0"/>
              </a:rPr>
              <a:t>.</a:t>
            </a:r>
            <a:endParaRPr lang="en-GB" sz="2800" dirty="0">
              <a:solidFill>
                <a:schemeClr val="accent1">
                  <a:lumMod val="20000"/>
                  <a:lumOff val="8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BDE30596-9BE0-E218-6ECD-4FFE432045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C6AFA0A-0C47-48D8-EB6A-ED551CACEA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C35594B-6CD1-3B0D-554B-41FF2D5E26E0}"/>
              </a:ext>
            </a:extLst>
          </p:cNvPr>
          <p:cNvSpPr txBox="1"/>
          <p:nvPr/>
        </p:nvSpPr>
        <p:spPr>
          <a:xfrm>
            <a:off x="3941201" y="826762"/>
            <a:ext cx="4306529" cy="769441"/>
          </a:xfrm>
          <a:prstGeom prst="rect">
            <a:avLst/>
          </a:prstGeom>
          <a:noFill/>
        </p:spPr>
        <p:txBody>
          <a:bodyPr wrap="square" rtlCol="0">
            <a:spAutoFit/>
          </a:bodyPr>
          <a:lstStyle/>
          <a:p>
            <a:pPr algn="ctr"/>
            <a:r>
              <a:rPr lang="en-US" sz="4400" b="1" dirty="0">
                <a:solidFill>
                  <a:schemeClr val="accent6">
                    <a:lumMod val="60000"/>
                    <a:lumOff val="40000"/>
                  </a:schemeClr>
                </a:solidFill>
                <a:effectLst>
                  <a:glow rad="139700">
                    <a:schemeClr val="accent1">
                      <a:lumMod val="60000"/>
                      <a:lumOff val="40000"/>
                      <a:alpha val="40000"/>
                    </a:schemeClr>
                  </a:glow>
                </a:effectLst>
                <a:latin typeface="Verdana" panose="020B0604030504040204" pitchFamily="34" charset="0"/>
                <a:ea typeface="Verdana" panose="020B0604030504040204" pitchFamily="34" charset="0"/>
              </a:rPr>
              <a:t>Formula</a:t>
            </a:r>
            <a:endParaRPr lang="en-GB" sz="4400" b="1" dirty="0">
              <a:solidFill>
                <a:schemeClr val="accent6">
                  <a:lumMod val="60000"/>
                  <a:lumOff val="40000"/>
                </a:schemeClr>
              </a:solidFill>
              <a:effectLst>
                <a:glow rad="139700">
                  <a:schemeClr val="accent1">
                    <a:lumMod val="60000"/>
                    <a:lumOff val="40000"/>
                    <a:alpha val="40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17412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9B318-436E-4370-FD2B-C41C7EAA69D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989A540-9CC3-A562-01AB-D34ECDF47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A7F7E0-92E7-5CA8-1E14-A5F358E24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12C665F4-B618-022F-A5FF-5D8CE16D7286}"/>
              </a:ext>
            </a:extLst>
          </p:cNvPr>
          <p:cNvPicPr>
            <a:picLocks noChangeAspect="1"/>
          </p:cNvPicPr>
          <p:nvPr/>
        </p:nvPicPr>
        <p:blipFill>
          <a:blip r:embed="rId2">
            <a:alphaModFix amt="40000"/>
          </a:blip>
          <a:srcRect t="8904" r="-1" b="1072"/>
          <a:stretch/>
        </p:blipFill>
        <p:spPr>
          <a:xfrm>
            <a:off x="0" y="228610"/>
            <a:ext cx="12188932" cy="6857990"/>
          </a:xfrm>
          <a:prstGeom prst="rect">
            <a:avLst/>
          </a:prstGeom>
        </p:spPr>
      </p:pic>
      <p:sp>
        <p:nvSpPr>
          <p:cNvPr id="2" name="Title 1">
            <a:extLst>
              <a:ext uri="{FF2B5EF4-FFF2-40B4-BE49-F238E27FC236}">
                <a16:creationId xmlns:a16="http://schemas.microsoft.com/office/drawing/2014/main" id="{C821FA34-7187-A2DA-4680-1E807699C597}"/>
              </a:ext>
            </a:extLst>
          </p:cNvPr>
          <p:cNvSpPr>
            <a:spLocks noGrp="1"/>
          </p:cNvSpPr>
          <p:nvPr>
            <p:ph type="ctrTitle"/>
          </p:nvPr>
        </p:nvSpPr>
        <p:spPr>
          <a:xfrm>
            <a:off x="520929" y="1651835"/>
            <a:ext cx="11336774" cy="2448217"/>
          </a:xfrm>
        </p:spPr>
        <p:txBody>
          <a:bodyPr anchor="t">
            <a:noAutofit/>
          </a:bodyPr>
          <a:lstStyle/>
          <a:p>
            <a:r>
              <a:rPr lang="en-IN" sz="2400" dirty="0">
                <a:solidFill>
                  <a:schemeClr val="accent6">
                    <a:lumMod val="20000"/>
                    <a:lumOff val="80000"/>
                  </a:schemeClr>
                </a:solidFill>
                <a:latin typeface="Verdana" panose="020B0604030504040204" pitchFamily="34" charset="0"/>
                <a:ea typeface="Verdana" panose="020B0604030504040204" pitchFamily="34" charset="0"/>
              </a:rPr>
              <a:t>The experiment aims to experimentally verify the consistency of the speed of light.</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r>
              <a:rPr lang="en-IN" sz="2400" dirty="0">
                <a:solidFill>
                  <a:schemeClr val="accent6">
                    <a:lumMod val="20000"/>
                    <a:lumOff val="80000"/>
                  </a:schemeClr>
                </a:solidFill>
                <a:latin typeface="Verdana" panose="020B0604030504040204" pitchFamily="34" charset="0"/>
                <a:ea typeface="Verdana" panose="020B0604030504040204" pitchFamily="34" charset="0"/>
              </a:rPr>
              <a:t>By measuring the frequency and wavelength and calculating speed of light, we anticipate obtaining consistent results.</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US" sz="2400" dirty="0">
                <a:solidFill>
                  <a:srgbClr val="FFFFFF"/>
                </a:solidFill>
                <a:latin typeface="Verdana" panose="020B0604030504040204" pitchFamily="34" charset="0"/>
                <a:ea typeface="Verdana" panose="020B0604030504040204" pitchFamily="34" charset="0"/>
              </a:rPr>
            </a:br>
            <a:endParaRPr lang="en-GB" sz="24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9390CB6E-02B2-C91A-8C59-93BD66539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EF4646D-6560-990A-8832-C9AE79C6C9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6174668-C1E9-C8B0-2145-9307CC7DFEC4}"/>
              </a:ext>
            </a:extLst>
          </p:cNvPr>
          <p:cNvSpPr txBox="1"/>
          <p:nvPr/>
        </p:nvSpPr>
        <p:spPr>
          <a:xfrm>
            <a:off x="3178629" y="826762"/>
            <a:ext cx="6226628" cy="707886"/>
          </a:xfrm>
          <a:prstGeom prst="rect">
            <a:avLst/>
          </a:prstGeom>
          <a:noFill/>
        </p:spPr>
        <p:txBody>
          <a:bodyPr wrap="square" rtlCol="0">
            <a:spAutoFit/>
          </a:bodyPr>
          <a:lstStyle/>
          <a:p>
            <a:pPr algn="ctr"/>
            <a:r>
              <a:rPr lang="en-US" sz="4000" b="1" dirty="0">
                <a:solidFill>
                  <a:schemeClr val="accent3">
                    <a:lumMod val="40000"/>
                    <a:lumOff val="60000"/>
                  </a:schemeClr>
                </a:solidFill>
                <a:effectLst>
                  <a:glow rad="127000">
                    <a:schemeClr val="accent1">
                      <a:lumMod val="40000"/>
                      <a:lumOff val="60000"/>
                      <a:alpha val="40000"/>
                    </a:schemeClr>
                  </a:glow>
                </a:effectLst>
                <a:latin typeface="Verdana" panose="020B0604030504040204" pitchFamily="34" charset="0"/>
                <a:ea typeface="Verdana" panose="020B0604030504040204" pitchFamily="34" charset="0"/>
              </a:rPr>
              <a:t>Expected Outcome</a:t>
            </a:r>
            <a:endParaRPr lang="en-GB" sz="4000" b="1" dirty="0">
              <a:solidFill>
                <a:schemeClr val="accent3">
                  <a:lumMod val="40000"/>
                  <a:lumOff val="60000"/>
                </a:schemeClr>
              </a:solidFill>
              <a:effectLst>
                <a:glow rad="127000">
                  <a:schemeClr val="accent1">
                    <a:lumMod val="40000"/>
                    <a:lumOff val="60000"/>
                    <a:alpha val="40000"/>
                  </a:schemeClr>
                </a:glow>
              </a:effectLst>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F21A3C9A-115A-E118-5135-09F0C2362AC5}"/>
              </a:ext>
            </a:extLst>
          </p:cNvPr>
          <p:cNvSpPr txBox="1"/>
          <p:nvPr/>
        </p:nvSpPr>
        <p:spPr>
          <a:xfrm>
            <a:off x="517861" y="3987599"/>
            <a:ext cx="10956384" cy="830997"/>
          </a:xfrm>
          <a:prstGeom prst="rect">
            <a:avLst/>
          </a:prstGeom>
          <a:noFill/>
        </p:spPr>
        <p:txBody>
          <a:bodyPr wrap="square" rtlCol="0">
            <a:spAutoFit/>
          </a:bodyPr>
          <a:lstStyle/>
          <a:p>
            <a:r>
              <a:rPr kumimoji="0" lang="en-IN" sz="24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1) The theoretical value of speed of light (c) should match with universal accepted value of c, with minimum percentage error.</a:t>
            </a:r>
            <a:endParaRPr lang="en-GB" dirty="0"/>
          </a:p>
        </p:txBody>
      </p:sp>
      <p:sp>
        <p:nvSpPr>
          <p:cNvPr id="4" name="TextBox 3">
            <a:extLst>
              <a:ext uri="{FF2B5EF4-FFF2-40B4-BE49-F238E27FC236}">
                <a16:creationId xmlns:a16="http://schemas.microsoft.com/office/drawing/2014/main" id="{566280CB-43F1-D3D1-A51C-AD211EE8309B}"/>
              </a:ext>
            </a:extLst>
          </p:cNvPr>
          <p:cNvSpPr txBox="1"/>
          <p:nvPr/>
        </p:nvSpPr>
        <p:spPr>
          <a:xfrm>
            <a:off x="517861" y="5107778"/>
            <a:ext cx="10590743" cy="830997"/>
          </a:xfrm>
          <a:prstGeom prst="rect">
            <a:avLst/>
          </a:prstGeom>
          <a:noFill/>
        </p:spPr>
        <p:txBody>
          <a:bodyPr wrap="square" rtlCol="0">
            <a:spAutoFit/>
          </a:bodyPr>
          <a:lstStyle/>
          <a:p>
            <a:r>
              <a:rPr kumimoji="0" lang="en-IN" sz="24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2) The graph of frequency and 1/</a:t>
            </a:r>
            <a:r>
              <a:rPr kumimoji="0" lang="el-GR" sz="24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λ</a:t>
            </a:r>
            <a:r>
              <a:rPr kumimoji="0" lang="en-US" sz="24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 should give the slope value equal to our theoretical value of speed of light.</a:t>
            </a:r>
            <a:endParaRPr lang="en-GB" dirty="0"/>
          </a:p>
        </p:txBody>
      </p:sp>
    </p:spTree>
    <p:extLst>
      <p:ext uri="{BB962C8B-B14F-4D97-AF65-F5344CB8AC3E}">
        <p14:creationId xmlns:p14="http://schemas.microsoft.com/office/powerpoint/2010/main" val="4075450559"/>
      </p:ext>
    </p:extLst>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1B43F-50FE-C4D1-3385-089B0891B45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558CAEF-9530-9CF3-5454-6A28FF968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8F975B-E095-0D92-5BE2-3F6820A79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4901C4FA-8274-C579-DC71-CD9054D4D055}"/>
              </a:ext>
            </a:extLst>
          </p:cNvPr>
          <p:cNvPicPr>
            <a:picLocks noChangeAspect="1"/>
          </p:cNvPicPr>
          <p:nvPr/>
        </p:nvPicPr>
        <p:blipFill>
          <a:blip r:embed="rId2">
            <a:alphaModFix amt="40000"/>
          </a:blip>
          <a:srcRect t="8904" r="-1" b="1072"/>
          <a:stretch/>
        </p:blipFill>
        <p:spPr>
          <a:xfrm>
            <a:off x="0" y="209560"/>
            <a:ext cx="12188932" cy="6857990"/>
          </a:xfrm>
          <a:prstGeom prst="rect">
            <a:avLst/>
          </a:prstGeom>
        </p:spPr>
      </p:pic>
      <p:sp>
        <p:nvSpPr>
          <p:cNvPr id="2" name="Title 1">
            <a:extLst>
              <a:ext uri="{FF2B5EF4-FFF2-40B4-BE49-F238E27FC236}">
                <a16:creationId xmlns:a16="http://schemas.microsoft.com/office/drawing/2014/main" id="{72E08B2E-1400-32FB-2C98-0E7C96931406}"/>
              </a:ext>
            </a:extLst>
          </p:cNvPr>
          <p:cNvSpPr>
            <a:spLocks noGrp="1"/>
          </p:cNvSpPr>
          <p:nvPr>
            <p:ph type="ctrTitle"/>
          </p:nvPr>
        </p:nvSpPr>
        <p:spPr>
          <a:xfrm>
            <a:off x="520929" y="1749840"/>
            <a:ext cx="11188471" cy="4385489"/>
          </a:xfrm>
        </p:spPr>
        <p:txBody>
          <a:bodyPr anchor="t">
            <a:noAutofit/>
          </a:bodyPr>
          <a:lstStyle/>
          <a:p>
            <a:r>
              <a:rPr lang="en-IN" sz="1800" dirty="0">
                <a:solidFill>
                  <a:schemeClr val="accent2">
                    <a:lumMod val="20000"/>
                    <a:lumOff val="80000"/>
                  </a:schemeClr>
                </a:solidFill>
                <a:latin typeface="Verdana" panose="020B0604030504040204" pitchFamily="34" charset="0"/>
                <a:ea typeface="Verdana" panose="020B0604030504040204" pitchFamily="34" charset="0"/>
              </a:rPr>
              <a:t>In conclusion, this experiment aimed to experimentally determine the speed of light using a phone camera spectrometer.</a:t>
            </a:r>
            <a:br>
              <a:rPr lang="en-IN" sz="1800" dirty="0">
                <a:solidFill>
                  <a:schemeClr val="accent2">
                    <a:lumMod val="20000"/>
                    <a:lumOff val="80000"/>
                  </a:schemeClr>
                </a:solidFill>
                <a:latin typeface="Verdana" panose="020B0604030504040204" pitchFamily="34" charset="0"/>
                <a:ea typeface="Verdana" panose="020B0604030504040204" pitchFamily="34" charset="0"/>
              </a:rPr>
            </a:br>
            <a:r>
              <a:rPr lang="en-IN" sz="1800" dirty="0">
                <a:solidFill>
                  <a:schemeClr val="accent2">
                    <a:lumMod val="20000"/>
                    <a:lumOff val="80000"/>
                  </a:schemeClr>
                </a:solidFill>
                <a:latin typeface="Verdana" panose="020B0604030504040204" pitchFamily="34" charset="0"/>
                <a:ea typeface="Verdana" panose="020B0604030504040204" pitchFamily="34" charset="0"/>
              </a:rPr>
              <a:t>By analyzing the colour produced by a light source, we were able to calculate the wavelength and frequency of the light.</a:t>
            </a:r>
            <a:br>
              <a:rPr lang="en-IN" sz="1800" dirty="0">
                <a:solidFill>
                  <a:schemeClr val="accent2">
                    <a:lumMod val="20000"/>
                    <a:lumOff val="80000"/>
                  </a:schemeClr>
                </a:solidFill>
                <a:latin typeface="Verdana" panose="020B0604030504040204" pitchFamily="34" charset="0"/>
                <a:ea typeface="Verdana" panose="020B0604030504040204" pitchFamily="34" charset="0"/>
              </a:rPr>
            </a:br>
            <a:br>
              <a:rPr lang="en-IN" sz="1800" dirty="0">
                <a:solidFill>
                  <a:schemeClr val="accent2">
                    <a:lumMod val="20000"/>
                    <a:lumOff val="80000"/>
                  </a:schemeClr>
                </a:solidFill>
                <a:latin typeface="Verdana" panose="020B0604030504040204" pitchFamily="34" charset="0"/>
                <a:ea typeface="Verdana" panose="020B0604030504040204" pitchFamily="34" charset="0"/>
              </a:rPr>
            </a:br>
            <a:r>
              <a:rPr lang="en-IN" sz="1800" dirty="0">
                <a:solidFill>
                  <a:schemeClr val="accent2">
                    <a:lumMod val="20000"/>
                    <a:lumOff val="80000"/>
                  </a:schemeClr>
                </a:solidFill>
                <a:latin typeface="Verdana" panose="020B0604030504040204" pitchFamily="34" charset="0"/>
                <a:ea typeface="Verdana" panose="020B0604030504040204" pitchFamily="34" charset="0"/>
              </a:rPr>
              <a:t>Subsequently, using the known relationship between wavelength and frequency, we determined the speed of light.</a:t>
            </a:r>
            <a:br>
              <a:rPr lang="en-IN" sz="1800" dirty="0">
                <a:solidFill>
                  <a:schemeClr val="accent2">
                    <a:lumMod val="20000"/>
                    <a:lumOff val="80000"/>
                  </a:schemeClr>
                </a:solidFill>
                <a:latin typeface="Verdana" panose="020B0604030504040204" pitchFamily="34" charset="0"/>
                <a:ea typeface="Verdana" panose="020B0604030504040204" pitchFamily="34" charset="0"/>
              </a:rPr>
            </a:br>
            <a:br>
              <a:rPr lang="en-IN" sz="1800" dirty="0">
                <a:solidFill>
                  <a:schemeClr val="accent2">
                    <a:lumMod val="20000"/>
                    <a:lumOff val="80000"/>
                  </a:schemeClr>
                </a:solidFill>
                <a:latin typeface="Verdana" panose="020B0604030504040204" pitchFamily="34" charset="0"/>
                <a:ea typeface="Verdana" panose="020B0604030504040204" pitchFamily="34" charset="0"/>
              </a:rPr>
            </a:br>
            <a:r>
              <a:rPr lang="en-IN" sz="1800" dirty="0">
                <a:solidFill>
                  <a:schemeClr val="accent2">
                    <a:lumMod val="20000"/>
                    <a:lumOff val="80000"/>
                  </a:schemeClr>
                </a:solidFill>
                <a:latin typeface="Verdana" panose="020B0604030504040204" pitchFamily="34" charset="0"/>
                <a:ea typeface="Verdana" panose="020B0604030504040204" pitchFamily="34" charset="0"/>
              </a:rPr>
              <a:t>While the experimental setup and data analysis were relatively straightforward, the accuracy of the results was influenced by factors such as the resolution of the camera, and potential environmental factors.</a:t>
            </a:r>
            <a:br>
              <a:rPr lang="en-IN" sz="1800" dirty="0">
                <a:solidFill>
                  <a:schemeClr val="accent2">
                    <a:lumMod val="20000"/>
                    <a:lumOff val="80000"/>
                  </a:schemeClr>
                </a:solidFill>
                <a:latin typeface="Verdana" panose="020B0604030504040204" pitchFamily="34" charset="0"/>
                <a:ea typeface="Verdana" panose="020B0604030504040204" pitchFamily="34" charset="0"/>
              </a:rPr>
            </a:br>
            <a:br>
              <a:rPr lang="en-IN" sz="1800" dirty="0">
                <a:solidFill>
                  <a:schemeClr val="accent2">
                    <a:lumMod val="20000"/>
                    <a:lumOff val="80000"/>
                  </a:schemeClr>
                </a:solidFill>
                <a:latin typeface="Verdana" panose="020B0604030504040204" pitchFamily="34" charset="0"/>
                <a:ea typeface="Verdana" panose="020B0604030504040204" pitchFamily="34" charset="0"/>
              </a:rPr>
            </a:br>
            <a:r>
              <a:rPr lang="en-IN" sz="1800" b="1" dirty="0">
                <a:solidFill>
                  <a:schemeClr val="accent2">
                    <a:lumMod val="20000"/>
                    <a:lumOff val="80000"/>
                  </a:schemeClr>
                </a:solidFill>
                <a:latin typeface="Verdana" panose="020B0604030504040204" pitchFamily="34" charset="0"/>
                <a:ea typeface="Verdana" panose="020B0604030504040204" pitchFamily="34" charset="0"/>
              </a:rPr>
              <a:t>This experiment serves as a valuable introduction to the principles of optics and spectroscopy, demonstrating the power of simple experimental techniques to explore fundamental physical constants.</a:t>
            </a:r>
            <a:br>
              <a:rPr lang="en-IN" sz="1800" dirty="0">
                <a:solidFill>
                  <a:srgbClr val="FFFFFF"/>
                </a:solidFill>
                <a:latin typeface="Verdana" panose="020B0604030504040204" pitchFamily="34" charset="0"/>
                <a:ea typeface="Verdana" panose="020B0604030504040204" pitchFamily="34" charset="0"/>
              </a:rPr>
            </a:br>
            <a:endParaRPr lang="en-GB" sz="18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5EEAAADE-DE64-A8E3-D7D4-CF3515B99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272E11D-9120-40BC-833D-E2D048FDB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A0D01CA-74C9-F790-9155-A96B2C556780}"/>
              </a:ext>
            </a:extLst>
          </p:cNvPr>
          <p:cNvSpPr txBox="1"/>
          <p:nvPr/>
        </p:nvSpPr>
        <p:spPr>
          <a:xfrm>
            <a:off x="3178629" y="826762"/>
            <a:ext cx="6226628" cy="707886"/>
          </a:xfrm>
          <a:prstGeom prst="rect">
            <a:avLst/>
          </a:prstGeom>
          <a:noFill/>
        </p:spPr>
        <p:txBody>
          <a:bodyPr wrap="square" rtlCol="0">
            <a:spAutoFit/>
          </a:bodyPr>
          <a:lstStyle/>
          <a:p>
            <a:pPr algn="ctr"/>
            <a:r>
              <a:rPr lang="en-US" sz="4000" b="1" dirty="0">
                <a:solidFill>
                  <a:schemeClr val="accent4">
                    <a:lumMod val="40000"/>
                    <a:lumOff val="60000"/>
                  </a:schemeClr>
                </a:solidFill>
                <a:effectLst>
                  <a:glow rad="139700">
                    <a:schemeClr val="accent1">
                      <a:lumMod val="40000"/>
                      <a:lumOff val="60000"/>
                      <a:alpha val="40000"/>
                    </a:schemeClr>
                  </a:glow>
                </a:effectLst>
                <a:latin typeface="Verdana" panose="020B0604030504040204" pitchFamily="34" charset="0"/>
                <a:ea typeface="Verdana" panose="020B0604030504040204" pitchFamily="34" charset="0"/>
              </a:rPr>
              <a:t>Conclusion</a:t>
            </a:r>
            <a:endParaRPr lang="en-GB" sz="4000" b="1" dirty="0">
              <a:solidFill>
                <a:schemeClr val="accent4">
                  <a:lumMod val="40000"/>
                  <a:lumOff val="60000"/>
                </a:schemeClr>
              </a:solidFill>
              <a:effectLst>
                <a:glow rad="139700">
                  <a:schemeClr val="accent1">
                    <a:lumMod val="40000"/>
                    <a:lumOff val="60000"/>
                    <a:alpha val="40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67895662"/>
      </p:ext>
    </p:extLst>
  </p:cSld>
  <p:clrMapOvr>
    <a:masterClrMapping/>
  </p:clrMapOvr>
  <mc:AlternateContent xmlns:mc="http://schemas.openxmlformats.org/markup-compatibility/2006" xmlns:p14="http://schemas.microsoft.com/office/powerpoint/2010/main">
    <mc:Choice Requires="p14">
      <p:transition spd="slow" p14:dur="20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BEC14-B931-B34D-1852-0E7DEDAF603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2C43858-BA67-2160-8F48-6E0B1BE72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8EC30D-54CA-6310-1156-1ABF47328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6E9BB548-4EBB-4906-06BB-CE277205CEBB}"/>
              </a:ext>
            </a:extLst>
          </p:cNvPr>
          <p:cNvPicPr>
            <a:picLocks noChangeAspect="1"/>
          </p:cNvPicPr>
          <p:nvPr/>
        </p:nvPicPr>
        <p:blipFill>
          <a:blip r:embed="rId2">
            <a:alphaModFix amt="40000"/>
          </a:blip>
          <a:srcRect t="8904" r="-1" b="1072"/>
          <a:stretch/>
        </p:blipFill>
        <p:spPr>
          <a:xfrm>
            <a:off x="3068" y="266709"/>
            <a:ext cx="12188932" cy="6857990"/>
          </a:xfrm>
          <a:prstGeom prst="rect">
            <a:avLst/>
          </a:prstGeom>
        </p:spPr>
      </p:pic>
      <p:cxnSp>
        <p:nvCxnSpPr>
          <p:cNvPr id="13" name="Straight Connector 12">
            <a:extLst>
              <a:ext uri="{FF2B5EF4-FFF2-40B4-BE49-F238E27FC236}">
                <a16:creationId xmlns:a16="http://schemas.microsoft.com/office/drawing/2014/main" id="{E2B618FC-F561-F4DE-5043-E8128B0DE5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AED2403-88D3-F021-B9BE-454DE7D723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CFFC4910-C36C-30A1-FDB2-1CD4B9747E0C}"/>
              </a:ext>
            </a:extLst>
          </p:cNvPr>
          <p:cNvSpPr txBox="1"/>
          <p:nvPr/>
        </p:nvSpPr>
        <p:spPr>
          <a:xfrm>
            <a:off x="1032388" y="936557"/>
            <a:ext cx="10353367" cy="769441"/>
          </a:xfrm>
          <a:prstGeom prst="rect">
            <a:avLst/>
          </a:prstGeom>
          <a:noFill/>
        </p:spPr>
        <p:txBody>
          <a:bodyPr wrap="square" rtlCol="0">
            <a:spAutoFit/>
          </a:bodyPr>
          <a:lstStyle/>
          <a:p>
            <a:pPr algn="ctr"/>
            <a:r>
              <a:rPr lang="en-US" sz="4400" b="1" dirty="0">
                <a:solidFill>
                  <a:schemeClr val="accent5">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rPr>
              <a:t>References</a:t>
            </a:r>
            <a:endParaRPr lang="en-GB" sz="4400" b="1" dirty="0">
              <a:solidFill>
                <a:schemeClr val="accent5">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5B1F1D42-F5B1-07AD-FD93-F2C088126E42}"/>
              </a:ext>
            </a:extLst>
          </p:cNvPr>
          <p:cNvSpPr txBox="1"/>
          <p:nvPr/>
        </p:nvSpPr>
        <p:spPr>
          <a:xfrm>
            <a:off x="879451" y="2152699"/>
            <a:ext cx="10353367" cy="461665"/>
          </a:xfrm>
          <a:prstGeom prst="rect">
            <a:avLst/>
          </a:prstGeom>
          <a:noFill/>
        </p:spPr>
        <p:txBody>
          <a:bodyPr wrap="square" rtlCol="0">
            <a:spAutoFit/>
          </a:bodyPr>
          <a:lstStyle/>
          <a:p>
            <a:pPr marL="457200" indent="-457200">
              <a:buFont typeface="+mj-lt"/>
              <a:buAutoNum type="arabicParenR"/>
            </a:pPr>
            <a:r>
              <a:rPr lang="en-US" sz="2400" dirty="0">
                <a:solidFill>
                  <a:schemeClr val="bg1"/>
                </a:solidFill>
                <a:latin typeface="Verdana" panose="020B0604030504040204" pitchFamily="34" charset="0"/>
                <a:ea typeface="Verdana" panose="020B0604030504040204" pitchFamily="34" charset="0"/>
              </a:rPr>
              <a:t>Google Gemini</a:t>
            </a:r>
            <a:endParaRPr lang="en-GB" sz="2400" dirty="0">
              <a:solidFill>
                <a:schemeClr val="bg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57C2BD78-F5FF-F712-293D-28406BFB8CBB}"/>
              </a:ext>
            </a:extLst>
          </p:cNvPr>
          <p:cNvSpPr txBox="1"/>
          <p:nvPr/>
        </p:nvSpPr>
        <p:spPr>
          <a:xfrm>
            <a:off x="879451" y="2650242"/>
            <a:ext cx="8465573" cy="83099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rPr>
              <a:t>2) The Secret language of Light: associated with a set of oracle deck created by Denise Jarvie    </a:t>
            </a:r>
            <a:endParaRPr kumimoji="0" lang="en-GB" sz="24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endParaRPr>
          </a:p>
        </p:txBody>
      </p:sp>
      <p:sp>
        <p:nvSpPr>
          <p:cNvPr id="4" name="TextBox 3">
            <a:extLst>
              <a:ext uri="{FF2B5EF4-FFF2-40B4-BE49-F238E27FC236}">
                <a16:creationId xmlns:a16="http://schemas.microsoft.com/office/drawing/2014/main" id="{33AC880D-3FBA-D47D-4AFE-1BA6FCE7AC53}"/>
              </a:ext>
            </a:extLst>
          </p:cNvPr>
          <p:cNvSpPr txBox="1"/>
          <p:nvPr/>
        </p:nvSpPr>
        <p:spPr>
          <a:xfrm>
            <a:off x="879450" y="3508916"/>
            <a:ext cx="8328049" cy="584775"/>
          </a:xfrm>
          <a:prstGeom prst="rect">
            <a:avLst/>
          </a:prstGeom>
          <a:noFill/>
        </p:spPr>
        <p:txBody>
          <a:bodyPr wrap="square" rtlCol="0">
            <a:spAutoFit/>
          </a:bodyPr>
          <a:lstStyle/>
          <a:p>
            <a:r>
              <a:rPr lang="en-US" sz="3200" dirty="0">
                <a:solidFill>
                  <a:schemeClr val="bg1"/>
                </a:solidFill>
                <a:latin typeface="Veradana"/>
              </a:rPr>
              <a:t>3) Wikipedia</a:t>
            </a:r>
            <a:endParaRPr lang="en-GB" sz="3200" dirty="0">
              <a:solidFill>
                <a:schemeClr val="bg1"/>
              </a:solidFill>
              <a:latin typeface="Veradana"/>
            </a:endParaRPr>
          </a:p>
        </p:txBody>
      </p:sp>
      <p:sp>
        <p:nvSpPr>
          <p:cNvPr id="5" name="TextBox 4">
            <a:extLst>
              <a:ext uri="{FF2B5EF4-FFF2-40B4-BE49-F238E27FC236}">
                <a16:creationId xmlns:a16="http://schemas.microsoft.com/office/drawing/2014/main" id="{18DA8D3B-8A9B-849B-3275-A493D57AE60A}"/>
              </a:ext>
            </a:extLst>
          </p:cNvPr>
          <p:cNvSpPr txBox="1"/>
          <p:nvPr/>
        </p:nvSpPr>
        <p:spPr>
          <a:xfrm>
            <a:off x="879450" y="4093691"/>
            <a:ext cx="8747150" cy="1569660"/>
          </a:xfrm>
          <a:prstGeom prst="rect">
            <a:avLst/>
          </a:prstGeom>
          <a:noFill/>
        </p:spPr>
        <p:txBody>
          <a:bodyPr wrap="square" rtlCol="0">
            <a:spAutoFit/>
          </a:bodyPr>
          <a:lstStyle/>
          <a:p>
            <a:r>
              <a:rPr lang="en-US" sz="2400" dirty="0">
                <a:solidFill>
                  <a:schemeClr val="bg1"/>
                </a:solidFill>
                <a:latin typeface="Verdana" panose="020B0604030504040204" pitchFamily="34" charset="0"/>
                <a:ea typeface="Verdana" panose="020B0604030504040204" pitchFamily="34" charset="0"/>
              </a:rPr>
              <a:t>4) Dominant </a:t>
            </a:r>
            <a:r>
              <a:rPr lang="el-GR" sz="2400" b="0" i="0" dirty="0">
                <a:solidFill>
                  <a:srgbClr val="E8E8E8"/>
                </a:solidFill>
                <a:effectLst/>
                <a:latin typeface="Verdana" panose="020B0604030504040204" pitchFamily="34" charset="0"/>
                <a:ea typeface="Verdana" panose="020B0604030504040204" pitchFamily="34" charset="0"/>
              </a:rPr>
              <a:t>λ</a:t>
            </a:r>
            <a:r>
              <a:rPr lang="en-US" sz="2400" b="0" i="0" dirty="0">
                <a:solidFill>
                  <a:srgbClr val="E8E8E8"/>
                </a:solidFill>
                <a:effectLst/>
                <a:latin typeface="Verdana" panose="020B0604030504040204" pitchFamily="34" charset="0"/>
                <a:ea typeface="Verdana" panose="020B0604030504040204" pitchFamily="34" charset="0"/>
              </a:rPr>
              <a:t> Light Spectrometer app developed by Contechity.</a:t>
            </a:r>
            <a:endParaRPr lang="en-GB" sz="2400" dirty="0">
              <a:solidFill>
                <a:schemeClr val="bg1"/>
              </a:solidFill>
              <a:latin typeface="Verdana" panose="020B0604030504040204" pitchFamily="34" charset="0"/>
              <a:ea typeface="Verdana" panose="020B0604030504040204" pitchFamily="34" charset="0"/>
            </a:endParaRPr>
          </a:p>
          <a:p>
            <a:r>
              <a:rPr lang="en-GB" sz="2400" dirty="0">
                <a:solidFill>
                  <a:schemeClr val="bg1"/>
                </a:solidFill>
                <a:latin typeface="Verdana" panose="020B0604030504040204" pitchFamily="34" charset="0"/>
                <a:ea typeface="Verdana" panose="020B0604030504040204" pitchFamily="34" charset="0"/>
              </a:rPr>
              <a:t>5) https://youtu.be/pTn6Ewhb27k?si=I1O2-g_z67lhKvHw</a:t>
            </a:r>
            <a:endParaRPr lang="en-US" sz="2400" b="0" i="0" dirty="0">
              <a:solidFill>
                <a:srgbClr val="E8E8E8"/>
              </a:solidFill>
              <a:effectLst/>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C522ABE3-92B2-4AF8-9EC5-812B2936BE3A}"/>
              </a:ext>
            </a:extLst>
          </p:cNvPr>
          <p:cNvSpPr txBox="1"/>
          <p:nvPr/>
        </p:nvSpPr>
        <p:spPr>
          <a:xfrm>
            <a:off x="5638800" y="3105150"/>
            <a:ext cx="65" cy="276999"/>
          </a:xfrm>
          <a:prstGeom prst="rect">
            <a:avLst/>
          </a:prstGeom>
          <a:noFill/>
        </p:spPr>
        <p:txBody>
          <a:bodyPr wrap="none" lIns="0" tIns="0" rIns="0" bIns="0" rtlCol="0">
            <a:spAutoFit/>
          </a:bodyPr>
          <a:lstStyle/>
          <a:p>
            <a:endParaRPr lang="en-GB" dirty="0"/>
          </a:p>
        </p:txBody>
      </p:sp>
    </p:spTree>
    <p:extLst>
      <p:ext uri="{BB962C8B-B14F-4D97-AF65-F5344CB8AC3E}">
        <p14:creationId xmlns:p14="http://schemas.microsoft.com/office/powerpoint/2010/main" val="2826167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18E56-8B4D-9003-5E0D-C43A7368945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A9D77F-2D8E-6C05-2EDC-0A43693AB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C79ADD-1581-FFED-A78E-BBFB6D53D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DCDA0610-62AA-6650-5D9B-FB11C7F020F3}"/>
              </a:ext>
            </a:extLst>
          </p:cNvPr>
          <p:cNvPicPr>
            <a:picLocks noChangeAspect="1"/>
          </p:cNvPicPr>
          <p:nvPr/>
        </p:nvPicPr>
        <p:blipFill>
          <a:blip r:embed="rId2">
            <a:alphaModFix amt="40000"/>
          </a:blip>
          <a:srcRect t="8904" r="-1" b="1072"/>
          <a:stretch/>
        </p:blipFill>
        <p:spPr>
          <a:xfrm>
            <a:off x="3068" y="266710"/>
            <a:ext cx="12188932" cy="6857990"/>
          </a:xfrm>
          <a:prstGeom prst="rect">
            <a:avLst/>
          </a:prstGeom>
        </p:spPr>
      </p:pic>
      <p:cxnSp>
        <p:nvCxnSpPr>
          <p:cNvPr id="13" name="Straight Connector 12">
            <a:extLst>
              <a:ext uri="{FF2B5EF4-FFF2-40B4-BE49-F238E27FC236}">
                <a16:creationId xmlns:a16="http://schemas.microsoft.com/office/drawing/2014/main" id="{D21C3DC0-A5DF-B458-A23D-A3A5BF58A0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5036099-CB56-B3CC-A925-A15A715D44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83E0397-83EB-B25D-57FA-A2862848BD9B}"/>
              </a:ext>
            </a:extLst>
          </p:cNvPr>
          <p:cNvSpPr txBox="1"/>
          <p:nvPr/>
        </p:nvSpPr>
        <p:spPr>
          <a:xfrm>
            <a:off x="1061884" y="2721111"/>
            <a:ext cx="10353367" cy="769441"/>
          </a:xfrm>
          <a:prstGeom prst="rect">
            <a:avLst/>
          </a:prstGeom>
          <a:noFill/>
        </p:spPr>
        <p:txBody>
          <a:bodyPr wrap="square" rtlCol="0">
            <a:spAutoFit/>
          </a:bodyPr>
          <a:lstStyle/>
          <a:p>
            <a:pPr algn="ctr"/>
            <a:r>
              <a:rPr lang="en-US" sz="4400" b="1" dirty="0">
                <a:solidFill>
                  <a:schemeClr val="accent1">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rPr>
              <a:t>Thank You</a:t>
            </a:r>
            <a:endParaRPr lang="en-GB" sz="4400" b="1" dirty="0">
              <a:solidFill>
                <a:schemeClr val="accent1">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0271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afterEffect" p14:presetBounceEnd="50000">
                                      <p:stCondLst>
                                        <p:cond delay="0"/>
                                      </p:stCondLst>
                                      <p:childTnLst>
                                        <p:animMotion origin="layout" path="M -0.70794 -0.00093 L 0.00026 -0.00093 " pathEditMode="relative" rAng="0" ptsTypes="AA" p14:bounceEnd="50000">
                                          <p:cBhvr>
                                            <p:cTn id="6" dur="2000" fill="hold"/>
                                            <p:tgtEl>
                                              <p:spTgt spid="6"/>
                                            </p:tgtEl>
                                            <p:attrNameLst>
                                              <p:attrName>ppt_x</p:attrName>
                                              <p:attrName>ppt_y</p:attrName>
                                            </p:attrNameLst>
                                          </p:cBhvr>
                                          <p:rCtr x="354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afterEffect">
                                      <p:stCondLst>
                                        <p:cond delay="0"/>
                                      </p:stCondLst>
                                      <p:childTnLst>
                                        <p:animMotion origin="layout" path="M -0.70794 -0.00093 L 0.00026 -0.00093 " pathEditMode="relative" rAng="0" ptsTypes="AA">
                                          <p:cBhvr>
                                            <p:cTn id="6" dur="2000" fill="hold"/>
                                            <p:tgtEl>
                                              <p:spTgt spid="6"/>
                                            </p:tgtEl>
                                            <p:attrNameLst>
                                              <p:attrName>ppt_x</p:attrName>
                                              <p:attrName>ppt_y</p:attrName>
                                            </p:attrNameLst>
                                          </p:cBhvr>
                                          <p:rCtr x="354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2087-4F50-D313-46DF-BE25FB5027B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0DF3BC-DA63-AE1A-A98E-DB878BE30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E09998-E918-16AE-2638-56C117E581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3E78364F-7ADB-BDB0-C70D-5476758CE144}"/>
              </a:ext>
            </a:extLst>
          </p:cNvPr>
          <p:cNvPicPr>
            <a:picLocks noChangeAspect="1"/>
          </p:cNvPicPr>
          <p:nvPr/>
        </p:nvPicPr>
        <p:blipFill>
          <a:blip r:embed="rId2">
            <a:alphaModFix amt="40000"/>
          </a:blip>
          <a:srcRect t="8904" r="-1" b="1072"/>
          <a:stretch/>
        </p:blipFill>
        <p:spPr>
          <a:xfrm>
            <a:off x="3068" y="266710"/>
            <a:ext cx="12188932" cy="6857990"/>
          </a:xfrm>
          <a:prstGeom prst="rect">
            <a:avLst/>
          </a:prstGeom>
        </p:spPr>
      </p:pic>
      <p:cxnSp>
        <p:nvCxnSpPr>
          <p:cNvPr id="13" name="Straight Connector 12">
            <a:extLst>
              <a:ext uri="{FF2B5EF4-FFF2-40B4-BE49-F238E27FC236}">
                <a16:creationId xmlns:a16="http://schemas.microsoft.com/office/drawing/2014/main" id="{56282437-EBA9-5F8A-16E3-608F82507F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E32172C-A416-900B-B373-9E622CE730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06F0EA4-BBA7-74FE-FB34-1C4106B67095}"/>
              </a:ext>
            </a:extLst>
          </p:cNvPr>
          <p:cNvSpPr txBox="1"/>
          <p:nvPr/>
        </p:nvSpPr>
        <p:spPr>
          <a:xfrm>
            <a:off x="1111045" y="892311"/>
            <a:ext cx="10353367" cy="769441"/>
          </a:xfrm>
          <a:prstGeom prst="rect">
            <a:avLst/>
          </a:prstGeom>
          <a:noFill/>
        </p:spPr>
        <p:txBody>
          <a:bodyPr wrap="square" rtlCol="0">
            <a:spAutoFit/>
          </a:bodyPr>
          <a:lstStyle/>
          <a:p>
            <a:pPr algn="ctr"/>
            <a:r>
              <a:rPr lang="en-US" sz="4400" b="1" dirty="0">
                <a:solidFill>
                  <a:schemeClr val="accent1">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rPr>
              <a:t>Contributions</a:t>
            </a:r>
            <a:endParaRPr lang="en-GB" sz="4400" b="1" dirty="0">
              <a:solidFill>
                <a:schemeClr val="accent1">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FF8114E8-5D7E-102D-F932-18F9E88674FA}"/>
              </a:ext>
            </a:extLst>
          </p:cNvPr>
          <p:cNvSpPr txBox="1"/>
          <p:nvPr/>
        </p:nvSpPr>
        <p:spPr>
          <a:xfrm>
            <a:off x="1317523" y="1843823"/>
            <a:ext cx="8667136" cy="4524315"/>
          </a:xfrm>
          <a:prstGeom prst="rect">
            <a:avLst/>
          </a:prstGeom>
          <a:noFill/>
        </p:spPr>
        <p:txBody>
          <a:bodyPr wrap="square" rtlCol="0">
            <a:spAutoFit/>
          </a:bodyPr>
          <a:lstStyle/>
          <a:p>
            <a:r>
              <a:rPr lang="en-US" sz="3200" b="1" dirty="0">
                <a:solidFill>
                  <a:schemeClr val="accent1">
                    <a:lumMod val="20000"/>
                    <a:lumOff val="80000"/>
                  </a:schemeClr>
                </a:solidFill>
                <a:latin typeface="Comic Sans MS" panose="030F0702030302020204" pitchFamily="66" charset="0"/>
                <a:ea typeface="Verdana" panose="020B0604030504040204" pitchFamily="34" charset="0"/>
              </a:rPr>
              <a:t>Idea and logic:</a:t>
            </a:r>
            <a:r>
              <a:rPr lang="en-GB" sz="3200" b="1" dirty="0">
                <a:solidFill>
                  <a:schemeClr val="accent1">
                    <a:lumMod val="20000"/>
                    <a:lumOff val="80000"/>
                  </a:schemeClr>
                </a:solidFill>
                <a:latin typeface="Comic Sans MS" panose="030F0702030302020204" pitchFamily="66" charset="0"/>
                <a:ea typeface="Verdana" panose="020B0604030504040204" pitchFamily="34" charset="0"/>
              </a:rPr>
              <a:t> Harsh, Shreyas.</a:t>
            </a:r>
          </a:p>
          <a:p>
            <a:endParaRPr lang="en-US" sz="3200" b="1" dirty="0">
              <a:solidFill>
                <a:schemeClr val="accent1">
                  <a:lumMod val="20000"/>
                  <a:lumOff val="80000"/>
                </a:schemeClr>
              </a:solidFill>
              <a:latin typeface="Comic Sans MS" panose="030F0702030302020204" pitchFamily="66" charset="0"/>
              <a:ea typeface="Verdana" panose="020B0604030504040204" pitchFamily="34" charset="0"/>
            </a:endParaRPr>
          </a:p>
          <a:p>
            <a:r>
              <a:rPr lang="en-US" sz="3200" b="1" dirty="0">
                <a:solidFill>
                  <a:schemeClr val="accent1">
                    <a:lumMod val="20000"/>
                    <a:lumOff val="80000"/>
                  </a:schemeClr>
                </a:solidFill>
                <a:latin typeface="Comic Sans MS" panose="030F0702030302020204" pitchFamily="66" charset="0"/>
                <a:ea typeface="Verdana" panose="020B0604030504040204" pitchFamily="34" charset="0"/>
              </a:rPr>
              <a:t>PPT and text editing: Karthik.</a:t>
            </a:r>
          </a:p>
          <a:p>
            <a:endParaRPr lang="en-US" sz="3200" b="1" dirty="0">
              <a:solidFill>
                <a:schemeClr val="accent1">
                  <a:lumMod val="20000"/>
                  <a:lumOff val="80000"/>
                </a:schemeClr>
              </a:solidFill>
              <a:latin typeface="Comic Sans MS" panose="030F0702030302020204" pitchFamily="66" charset="0"/>
              <a:ea typeface="Verdana" panose="020B0604030504040204" pitchFamily="34" charset="0"/>
            </a:endParaRPr>
          </a:p>
          <a:p>
            <a:r>
              <a:rPr lang="en-US" sz="3200" b="1" dirty="0">
                <a:solidFill>
                  <a:schemeClr val="accent1">
                    <a:lumMod val="20000"/>
                    <a:lumOff val="80000"/>
                  </a:schemeClr>
                </a:solidFill>
                <a:latin typeface="Comic Sans MS" panose="030F0702030302020204" pitchFamily="66" charset="0"/>
                <a:ea typeface="Verdana" panose="020B0604030504040204" pitchFamily="34" charset="0"/>
              </a:rPr>
              <a:t>Image and video Source: Marisa</a:t>
            </a:r>
            <a:r>
              <a:rPr lang="en-GB" sz="3200" b="1" dirty="0">
                <a:solidFill>
                  <a:schemeClr val="accent1">
                    <a:lumMod val="20000"/>
                    <a:lumOff val="80000"/>
                  </a:schemeClr>
                </a:solidFill>
                <a:latin typeface="Comic Sans MS" panose="030F0702030302020204" pitchFamily="66" charset="0"/>
                <a:ea typeface="Verdana" panose="020B0604030504040204" pitchFamily="34" charset="0"/>
              </a:rPr>
              <a:t>.</a:t>
            </a:r>
          </a:p>
          <a:p>
            <a:endParaRPr lang="en-GB" sz="3200" b="1" dirty="0">
              <a:solidFill>
                <a:schemeClr val="accent1">
                  <a:lumMod val="20000"/>
                  <a:lumOff val="80000"/>
                </a:schemeClr>
              </a:solidFill>
              <a:latin typeface="Comic Sans MS" panose="030F0702030302020204" pitchFamily="66" charset="0"/>
              <a:ea typeface="Verdana" panose="020B0604030504040204" pitchFamily="34" charset="0"/>
            </a:endParaRPr>
          </a:p>
          <a:p>
            <a:r>
              <a:rPr lang="en-GB" sz="3200" b="1" dirty="0">
                <a:solidFill>
                  <a:schemeClr val="accent1">
                    <a:lumMod val="20000"/>
                    <a:lumOff val="80000"/>
                  </a:schemeClr>
                </a:solidFill>
                <a:latin typeface="Comic Sans MS" panose="030F0702030302020204" pitchFamily="66" charset="0"/>
                <a:ea typeface="Verdana" panose="020B0604030504040204" pitchFamily="34" charset="0"/>
              </a:rPr>
              <a:t>Video Editing: Benny.</a:t>
            </a:r>
          </a:p>
          <a:p>
            <a:endParaRPr lang="en-GB" sz="3200" b="1" dirty="0">
              <a:solidFill>
                <a:schemeClr val="accent1">
                  <a:lumMod val="20000"/>
                  <a:lumOff val="80000"/>
                </a:schemeClr>
              </a:solidFill>
              <a:latin typeface="Comic Sans MS" panose="030F0702030302020204" pitchFamily="66" charset="0"/>
              <a:ea typeface="Verdana" panose="020B0604030504040204" pitchFamily="34" charset="0"/>
            </a:endParaRPr>
          </a:p>
          <a:p>
            <a:r>
              <a:rPr lang="en-GB" sz="3200" b="1" dirty="0">
                <a:solidFill>
                  <a:schemeClr val="accent1">
                    <a:lumMod val="20000"/>
                    <a:lumOff val="80000"/>
                  </a:schemeClr>
                </a:solidFill>
                <a:latin typeface="Comic Sans MS" panose="030F0702030302020204" pitchFamily="66" charset="0"/>
                <a:ea typeface="Verdana" panose="020B0604030504040204" pitchFamily="34" charset="0"/>
              </a:rPr>
              <a:t>Presented by C1 Batch Group 4.</a:t>
            </a:r>
            <a:endParaRPr lang="en-US" sz="3200" b="1" dirty="0">
              <a:solidFill>
                <a:schemeClr val="accent1">
                  <a:lumMod val="20000"/>
                  <a:lumOff val="80000"/>
                </a:schemeClr>
              </a:solidFill>
              <a:latin typeface="Comic Sans MS" panose="030F0702030302020204" pitchFamily="66" charset="0"/>
              <a:ea typeface="Verdana" panose="020B0604030504040204" pitchFamily="34" charset="0"/>
            </a:endParaRPr>
          </a:p>
        </p:txBody>
      </p:sp>
    </p:spTree>
    <p:extLst>
      <p:ext uri="{BB962C8B-B14F-4D97-AF65-F5344CB8AC3E}">
        <p14:creationId xmlns:p14="http://schemas.microsoft.com/office/powerpoint/2010/main" val="33470163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afterEffect" p14:presetBounceEnd="50000">
                                      <p:stCondLst>
                                        <p:cond delay="0"/>
                                      </p:stCondLst>
                                      <p:childTnLst>
                                        <p:animMotion origin="layout" path="M -0.70795 -0.00092 L 0.00026 -0.00092 " pathEditMode="relative" rAng="0" ptsTypes="AA" p14:bounceEnd="50000">
                                          <p:cBhvr>
                                            <p:cTn id="6" dur="2000" fill="hold"/>
                                            <p:tgtEl>
                                              <p:spTgt spid="6"/>
                                            </p:tgtEl>
                                            <p:attrNameLst>
                                              <p:attrName>ppt_x</p:attrName>
                                              <p:attrName>ppt_y</p:attrName>
                                            </p:attrNameLst>
                                          </p:cBhvr>
                                          <p:rCtr x="35404" y="0"/>
                                        </p:animMotion>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afterEffect">
                                      <p:stCondLst>
                                        <p:cond delay="0"/>
                                      </p:stCondLst>
                                      <p:childTnLst>
                                        <p:animMotion origin="layout" path="M -0.70795 -0.00092 L 0.00026 -0.00092 " pathEditMode="relative" rAng="0" ptsTypes="AA">
                                          <p:cBhvr>
                                            <p:cTn id="6" dur="2000" fill="hold"/>
                                            <p:tgtEl>
                                              <p:spTgt spid="6"/>
                                            </p:tgtEl>
                                            <p:attrNameLst>
                                              <p:attrName>ppt_x</p:attrName>
                                              <p:attrName>ppt_y</p:attrName>
                                            </p:attrNameLst>
                                          </p:cBhvr>
                                          <p:rCtr x="35404" y="0"/>
                                        </p:animMotion>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3019-6FD1-E109-CF04-6B9B7BF4E61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846731A-771A-0F3D-3A1E-9D39AAA72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7E762D-1F37-170B-93E8-F7C04408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5AE82CA4-E1EC-96D1-7EAB-28171ED9A442}"/>
              </a:ext>
            </a:extLst>
          </p:cNvPr>
          <p:cNvPicPr>
            <a:picLocks noChangeAspect="1"/>
          </p:cNvPicPr>
          <p:nvPr/>
        </p:nvPicPr>
        <p:blipFill>
          <a:blip r:embed="rId4">
            <a:alphaModFix amt="40000"/>
          </a:blip>
          <a:srcRect t="8904" r="-1" b="1072"/>
          <a:stretch/>
        </p:blipFill>
        <p:spPr>
          <a:xfrm>
            <a:off x="3068" y="266710"/>
            <a:ext cx="12188932" cy="6857990"/>
          </a:xfrm>
          <a:prstGeom prst="rect">
            <a:avLst/>
          </a:prstGeom>
        </p:spPr>
      </p:pic>
      <p:cxnSp>
        <p:nvCxnSpPr>
          <p:cNvPr id="13" name="Straight Connector 12">
            <a:extLst>
              <a:ext uri="{FF2B5EF4-FFF2-40B4-BE49-F238E27FC236}">
                <a16:creationId xmlns:a16="http://schemas.microsoft.com/office/drawing/2014/main" id="{EFFE5323-6863-5AAE-071E-DCAAC50F3A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3FCA839-22CC-384D-BF9A-56E95CE50B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3" name="WhatsApp Video 2024-11-15 at 22.07.42">
            <a:hlinkClick r:id="" action="ppaction://media"/>
            <a:extLst>
              <a:ext uri="{FF2B5EF4-FFF2-40B4-BE49-F238E27FC236}">
                <a16:creationId xmlns:a16="http://schemas.microsoft.com/office/drawing/2014/main" id="{7218A9FE-73BF-1C36-BFCB-0DA4C3E39C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7787" y="1020176"/>
            <a:ext cx="8576426" cy="4817642"/>
          </a:xfrm>
          <a:prstGeom prst="rect">
            <a:avLst/>
          </a:prstGeom>
        </p:spPr>
      </p:pic>
    </p:spTree>
    <p:extLst>
      <p:ext uri="{BB962C8B-B14F-4D97-AF65-F5344CB8AC3E}">
        <p14:creationId xmlns:p14="http://schemas.microsoft.com/office/powerpoint/2010/main" val="290051776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59008FD9-DBCD-545C-98A4-2FDC9995B389}"/>
              </a:ext>
            </a:extLst>
          </p:cNvPr>
          <p:cNvPicPr>
            <a:picLocks noChangeAspect="1"/>
          </p:cNvPicPr>
          <p:nvPr/>
        </p:nvPicPr>
        <p:blipFill>
          <a:blip r:embed="rId2">
            <a:alphaModFix amt="40000"/>
          </a:blip>
          <a:srcRect t="8904" r="-1" b="1072"/>
          <a:stretch/>
        </p:blipFill>
        <p:spPr>
          <a:xfrm>
            <a:off x="3068" y="273252"/>
            <a:ext cx="12188932" cy="6857990"/>
          </a:xfrm>
          <a:prstGeom prst="rect">
            <a:avLst/>
          </a:prstGeom>
        </p:spPr>
      </p:pic>
      <p:sp>
        <p:nvSpPr>
          <p:cNvPr id="2" name="Title 1">
            <a:extLst>
              <a:ext uri="{FF2B5EF4-FFF2-40B4-BE49-F238E27FC236}">
                <a16:creationId xmlns:a16="http://schemas.microsoft.com/office/drawing/2014/main" id="{F4E98E81-74E2-90E0-F06E-84733E55553C}"/>
              </a:ext>
            </a:extLst>
          </p:cNvPr>
          <p:cNvSpPr>
            <a:spLocks noGrp="1"/>
          </p:cNvSpPr>
          <p:nvPr>
            <p:ph type="ctrTitle"/>
          </p:nvPr>
        </p:nvSpPr>
        <p:spPr>
          <a:xfrm>
            <a:off x="2082925" y="706459"/>
            <a:ext cx="8023122" cy="1269823"/>
          </a:xfrm>
          <a:effectLst>
            <a:glow rad="1028700">
              <a:schemeClr val="accent6">
                <a:lumMod val="60000"/>
                <a:lumOff val="40000"/>
                <a:alpha val="39000"/>
              </a:schemeClr>
            </a:glow>
            <a:outerShdw blurRad="127000" dist="50800" dir="10500000" algn="ctr" rotWithShape="0">
              <a:srgbClr val="000000">
                <a:alpha val="59000"/>
              </a:srgbClr>
            </a:outerShdw>
            <a:softEdge rad="12700"/>
          </a:effectLst>
        </p:spPr>
        <p:txBody>
          <a:bodyPr anchor="t">
            <a:normAutofit/>
          </a:bodyPr>
          <a:lstStyle/>
          <a:p>
            <a:pPr algn="ctr"/>
            <a:r>
              <a:rPr lang="en-US" sz="4800" b="1" dirty="0">
                <a:solidFill>
                  <a:schemeClr val="accent1">
                    <a:lumMod val="40000"/>
                    <a:lumOff val="60000"/>
                  </a:schemeClr>
                </a:solidFill>
                <a:effectLst>
                  <a:glow rad="101600">
                    <a:schemeClr val="accent6">
                      <a:lumMod val="60000"/>
                      <a:lumOff val="40000"/>
                      <a:alpha val="36000"/>
                    </a:schemeClr>
                  </a:glow>
                  <a:outerShdw blurRad="50800" dist="50800" dir="5400000" algn="ctr" rotWithShape="0">
                    <a:schemeClr val="accent2">
                      <a:lumMod val="75000"/>
                    </a:schemeClr>
                  </a:outerShdw>
                </a:effectLst>
              </a:rPr>
              <a:t>Secret Language of light</a:t>
            </a:r>
            <a:endParaRPr lang="en-GB" sz="4800" b="1" dirty="0">
              <a:solidFill>
                <a:schemeClr val="accent1">
                  <a:lumMod val="40000"/>
                  <a:lumOff val="60000"/>
                </a:schemeClr>
              </a:solidFill>
              <a:effectLst>
                <a:glow rad="101600">
                  <a:schemeClr val="accent6">
                    <a:lumMod val="60000"/>
                    <a:lumOff val="40000"/>
                    <a:alpha val="36000"/>
                  </a:schemeClr>
                </a:glow>
                <a:outerShdw blurRad="50800" dist="50800" dir="5400000" algn="ctr" rotWithShape="0">
                  <a:schemeClr val="accent2">
                    <a:lumMod val="75000"/>
                  </a:schemeClr>
                </a:outerShdw>
              </a:effectLst>
            </a:endParaRPr>
          </a:p>
        </p:txBody>
      </p:sp>
      <p:sp>
        <p:nvSpPr>
          <p:cNvPr id="3" name="Subtitle 2">
            <a:extLst>
              <a:ext uri="{FF2B5EF4-FFF2-40B4-BE49-F238E27FC236}">
                <a16:creationId xmlns:a16="http://schemas.microsoft.com/office/drawing/2014/main" id="{43F118C9-0DAF-4415-AF19-46661B05EAA5}"/>
              </a:ext>
            </a:extLst>
          </p:cNvPr>
          <p:cNvSpPr>
            <a:spLocks noGrp="1"/>
          </p:cNvSpPr>
          <p:nvPr>
            <p:ph type="subTitle" idx="1"/>
          </p:nvPr>
        </p:nvSpPr>
        <p:spPr>
          <a:xfrm>
            <a:off x="6265889" y="4137299"/>
            <a:ext cx="5316760" cy="2014236"/>
          </a:xfrm>
          <a:effectLst>
            <a:glow rad="228600">
              <a:schemeClr val="accent2">
                <a:satMod val="175000"/>
                <a:alpha val="40000"/>
              </a:schemeClr>
            </a:glow>
          </a:effectLst>
        </p:spPr>
        <p:txBody>
          <a:bodyPr anchor="b">
            <a:normAutofit fontScale="70000" lnSpcReduction="20000"/>
          </a:bodyPr>
          <a:lstStyle/>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Presented by </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Shreyas Mirashi</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Karthik Maheshwaram</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Harsh Maurya</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Benny M</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Marisa Menezes</a:t>
            </a:r>
            <a:endParaRPr lang="en-GB"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endParaRP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2576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4D95-34DA-8B24-E967-96EA898F442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84685B4-1B8F-264D-3A50-6D3F0938C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D5AB1-7651-AF62-476F-FFC9AD2E1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1CA18A14-C3A6-3456-E0B9-BD1A45831C42}"/>
              </a:ext>
            </a:extLst>
          </p:cNvPr>
          <p:cNvPicPr>
            <a:picLocks noChangeAspect="1"/>
          </p:cNvPicPr>
          <p:nvPr/>
        </p:nvPicPr>
        <p:blipFill>
          <a:blip r:embed="rId2">
            <a:alphaModFix amt="40000"/>
          </a:blip>
          <a:srcRect t="8904" r="-1" b="1072"/>
          <a:stretch/>
        </p:blipFill>
        <p:spPr>
          <a:xfrm>
            <a:off x="-38331" y="266710"/>
            <a:ext cx="12188932" cy="6857990"/>
          </a:xfrm>
          <a:prstGeom prst="rect">
            <a:avLst/>
          </a:prstGeom>
        </p:spPr>
      </p:pic>
      <p:sp>
        <p:nvSpPr>
          <p:cNvPr id="2" name="Title 1">
            <a:extLst>
              <a:ext uri="{FF2B5EF4-FFF2-40B4-BE49-F238E27FC236}">
                <a16:creationId xmlns:a16="http://schemas.microsoft.com/office/drawing/2014/main" id="{4539E692-B9A2-0768-EF66-0FF3D81632AA}"/>
              </a:ext>
            </a:extLst>
          </p:cNvPr>
          <p:cNvSpPr>
            <a:spLocks noGrp="1"/>
          </p:cNvSpPr>
          <p:nvPr>
            <p:ph type="ctrTitle"/>
          </p:nvPr>
        </p:nvSpPr>
        <p:spPr>
          <a:xfrm>
            <a:off x="673740" y="1666351"/>
            <a:ext cx="11147071" cy="4407950"/>
          </a:xfrm>
        </p:spPr>
        <p:txBody>
          <a:bodyPr anchor="t">
            <a:normAutofit/>
          </a:bodyPr>
          <a:lstStyle/>
          <a:p>
            <a:r>
              <a:rPr lang="en-IN" sz="3200" dirty="0">
                <a:solidFill>
                  <a:srgbClr val="FFFFFF"/>
                </a:solidFill>
              </a:rPr>
              <a:t>The speed of light, a fundamental constant of the universe, has fascinated scientists for centuries. A</a:t>
            </a:r>
            <a:r>
              <a:rPr lang="en-IN" sz="3200" dirty="0">
                <a:solidFill>
                  <a:schemeClr val="bg1"/>
                </a:solidFill>
              </a:rPr>
              <a:t>n immutable constant, continues to shape our understanding of the cosmos. It is not merely a physical constant; it is a cosmic boundary that defines the very fabric of our universe.</a:t>
            </a:r>
            <a:br>
              <a:rPr lang="en-GB" sz="2400" dirty="0">
                <a:solidFill>
                  <a:schemeClr val="bg1"/>
                </a:solidFill>
              </a:rPr>
            </a:br>
            <a:br>
              <a:rPr lang="en-GB" sz="2400" dirty="0">
                <a:solidFill>
                  <a:schemeClr val="bg1"/>
                </a:solidFill>
              </a:rPr>
            </a:br>
            <a:br>
              <a:rPr lang="en-US" sz="2400" dirty="0">
                <a:solidFill>
                  <a:srgbClr val="FFFFFF"/>
                </a:solidFill>
              </a:rPr>
            </a:br>
            <a:endParaRPr lang="en-GB" sz="2400" dirty="0">
              <a:solidFill>
                <a:srgbClr val="FFFFFF"/>
              </a:solidFill>
            </a:endParaRPr>
          </a:p>
        </p:txBody>
      </p:sp>
      <p:cxnSp>
        <p:nvCxnSpPr>
          <p:cNvPr id="13" name="Straight Connector 12">
            <a:extLst>
              <a:ext uri="{FF2B5EF4-FFF2-40B4-BE49-F238E27FC236}">
                <a16:creationId xmlns:a16="http://schemas.microsoft.com/office/drawing/2014/main" id="{9D4DE260-D8F4-908C-89A4-7F3514A397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81D660C-5CD4-81DA-8FCF-39526ECDFC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8" name="Picture 7" descr="A blue background with white text&#10;&#10;Description automatically generated">
            <a:extLst>
              <a:ext uri="{FF2B5EF4-FFF2-40B4-BE49-F238E27FC236}">
                <a16:creationId xmlns:a16="http://schemas.microsoft.com/office/drawing/2014/main" id="{7CF72FE0-F6F4-C21F-8550-BD16FB4EB18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40966" y="4415132"/>
            <a:ext cx="2070711" cy="1553034"/>
          </a:xfrm>
          <a:prstGeom prst="rect">
            <a:avLst/>
          </a:prstGeom>
        </p:spPr>
      </p:pic>
      <p:pic>
        <p:nvPicPr>
          <p:cNvPr id="10" name="Picture 9" descr="A colorful light streaks on a black background">
            <a:extLst>
              <a:ext uri="{FF2B5EF4-FFF2-40B4-BE49-F238E27FC236}">
                <a16:creationId xmlns:a16="http://schemas.microsoft.com/office/drawing/2014/main" id="{8BEADF6B-5875-3BDD-844C-6423FBC741A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77086" y="4369705"/>
            <a:ext cx="2771212" cy="1553034"/>
          </a:xfrm>
          <a:prstGeom prst="rect">
            <a:avLst/>
          </a:prstGeom>
        </p:spPr>
      </p:pic>
      <p:sp>
        <p:nvSpPr>
          <p:cNvPr id="3" name="TextBox 2">
            <a:extLst>
              <a:ext uri="{FF2B5EF4-FFF2-40B4-BE49-F238E27FC236}">
                <a16:creationId xmlns:a16="http://schemas.microsoft.com/office/drawing/2014/main" id="{5BBC2AA0-2BED-E3CC-59D5-03E4B5B89372}"/>
              </a:ext>
            </a:extLst>
          </p:cNvPr>
          <p:cNvSpPr txBox="1"/>
          <p:nvPr/>
        </p:nvSpPr>
        <p:spPr>
          <a:xfrm>
            <a:off x="3941201" y="826762"/>
            <a:ext cx="4306529" cy="769441"/>
          </a:xfrm>
          <a:prstGeom prst="rect">
            <a:avLst/>
          </a:prstGeom>
          <a:noFill/>
          <a:effectLst>
            <a:glow rad="50800">
              <a:schemeClr val="accent6">
                <a:lumMod val="60000"/>
                <a:lumOff val="40000"/>
                <a:alpha val="39000"/>
              </a:schemeClr>
            </a:glow>
            <a:outerShdw blurRad="127000" dist="50800" dir="10500000" algn="t" rotWithShape="0">
              <a:schemeClr val="accent4">
                <a:lumMod val="40000"/>
                <a:lumOff val="60000"/>
                <a:alpha val="59000"/>
              </a:schemeClr>
            </a:outerShdw>
            <a:softEdge rad="31750"/>
          </a:effectLst>
        </p:spPr>
        <p:txBody>
          <a:bodyPr wrap="square" rtlCol="0">
            <a:spAutoFit/>
          </a:bodyPr>
          <a:lstStyle/>
          <a:p>
            <a:pPr algn="ctr"/>
            <a:r>
              <a:rPr lang="en-US" sz="4400" b="1" dirty="0">
                <a:solidFill>
                  <a:schemeClr val="accent5">
                    <a:lumMod val="40000"/>
                    <a:lumOff val="60000"/>
                  </a:schemeClr>
                </a:solidFill>
                <a:effectLst>
                  <a:outerShdw blurRad="342900" dist="50800" dir="9840000" algn="ctr" rotWithShape="0">
                    <a:schemeClr val="accent1">
                      <a:lumMod val="40000"/>
                      <a:lumOff val="60000"/>
                      <a:alpha val="42000"/>
                    </a:schemeClr>
                  </a:outerShdw>
                </a:effectLst>
                <a:latin typeface="Verdana" panose="020B0604030504040204" pitchFamily="34" charset="0"/>
                <a:ea typeface="Verdana" panose="020B0604030504040204" pitchFamily="34" charset="0"/>
              </a:rPr>
              <a:t>Abstract</a:t>
            </a:r>
            <a:endParaRPr lang="en-GB" sz="4400" b="1" dirty="0">
              <a:solidFill>
                <a:schemeClr val="accent5">
                  <a:lumMod val="40000"/>
                  <a:lumOff val="60000"/>
                </a:schemeClr>
              </a:solidFill>
              <a:effectLst>
                <a:outerShdw blurRad="342900" dist="50800" dir="9840000" algn="ctr" rotWithShape="0">
                  <a:schemeClr val="accent1">
                    <a:lumMod val="40000"/>
                    <a:lumOff val="60000"/>
                    <a:alpha val="42000"/>
                  </a:scheme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04217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09E5E-154D-24F8-C65D-7D0B92986A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E29A3D-587B-3BE0-5710-31B905564566}"/>
              </a:ext>
            </a:extLst>
          </p:cNvPr>
          <p:cNvSpPr txBox="1"/>
          <p:nvPr/>
        </p:nvSpPr>
        <p:spPr>
          <a:xfrm>
            <a:off x="3941201" y="826762"/>
            <a:ext cx="4306529" cy="769441"/>
          </a:xfrm>
          <a:prstGeom prst="rect">
            <a:avLst/>
          </a:prstGeom>
          <a:noFill/>
          <a:effectLst>
            <a:glow rad="50800">
              <a:schemeClr val="accent6">
                <a:lumMod val="60000"/>
                <a:lumOff val="40000"/>
                <a:alpha val="39000"/>
              </a:schemeClr>
            </a:glow>
            <a:outerShdw blurRad="127000" dist="50800" dir="10500000" algn="t" rotWithShape="0">
              <a:schemeClr val="accent4">
                <a:lumMod val="40000"/>
                <a:lumOff val="60000"/>
                <a:alpha val="59000"/>
              </a:schemeClr>
            </a:outerShdw>
            <a:softEdge rad="31750"/>
          </a:effectLst>
        </p:spPr>
        <p:txBody>
          <a:bodyPr wrap="square" rtlCol="0">
            <a:spAutoFit/>
          </a:bodyPr>
          <a:lstStyle/>
          <a:p>
            <a:pPr algn="ctr"/>
            <a:endParaRPr lang="en-GB" sz="4400" b="1" dirty="0">
              <a:solidFill>
                <a:schemeClr val="accent5">
                  <a:lumMod val="40000"/>
                  <a:lumOff val="60000"/>
                </a:schemeClr>
              </a:solidFill>
              <a:effectLst>
                <a:outerShdw blurRad="342900" dist="50800" dir="9840000" algn="ctr" rotWithShape="0">
                  <a:schemeClr val="accent1">
                    <a:lumMod val="40000"/>
                    <a:lumOff val="60000"/>
                    <a:alpha val="42000"/>
                  </a:schemeClr>
                </a:outerShdw>
              </a:effectLst>
              <a:latin typeface="Verdana" panose="020B0604030504040204" pitchFamily="34" charset="0"/>
              <a:ea typeface="Verdana" panose="020B0604030504040204" pitchFamily="34" charset="0"/>
            </a:endParaRPr>
          </a:p>
        </p:txBody>
      </p:sp>
      <p:pic>
        <p:nvPicPr>
          <p:cNvPr id="5" name="WhatsApp Video 2024-11-15 at 20.42.19">
            <a:hlinkClick r:id="" action="ppaction://media"/>
            <a:extLst>
              <a:ext uri="{FF2B5EF4-FFF2-40B4-BE49-F238E27FC236}">
                <a16:creationId xmlns:a16="http://schemas.microsoft.com/office/drawing/2014/main" id="{D295968A-F742-EFC9-9A95-9EB2C627BA88}"/>
              </a:ext>
            </a:extLst>
          </p:cNvPr>
          <p:cNvPicPr>
            <a:picLocks noChangeAspect="1"/>
          </p:cNvPicPr>
          <p:nvPr>
            <a:videoFile r:link="rId2"/>
            <p:extLst>
              <p:ext uri="{DAA4B4D4-6D71-4841-9C94-3DE7FCFB9230}">
                <p14:media xmlns:p14="http://schemas.microsoft.com/office/powerpoint/2010/main" r:embed="rId1"/>
              </p:ext>
            </p:extLst>
          </p:nvPr>
        </p:nvPicPr>
        <p:blipFill>
          <a:blip r:embed="rId4">
            <a:lum/>
          </a:blip>
          <a:stretch>
            <a:fillRect/>
          </a:stretch>
        </p:blipFill>
        <p:spPr>
          <a:xfrm>
            <a:off x="400050" y="185350"/>
            <a:ext cx="11220450" cy="6405949"/>
          </a:xfrm>
          <a:prstGeom prst="rect">
            <a:avLst/>
          </a:prstGeom>
        </p:spPr>
      </p:pic>
    </p:spTree>
    <p:extLst>
      <p:ext uri="{BB962C8B-B14F-4D97-AF65-F5344CB8AC3E}">
        <p14:creationId xmlns:p14="http://schemas.microsoft.com/office/powerpoint/2010/main" val="4042387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48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399F9-562F-3590-D61B-89D9174673F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3390B8-BE7D-E814-5387-EF0473395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267378-A4A8-90CC-05C5-6EA88D800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B4F2526E-DAA8-1247-8CFC-982A1AB3072A}"/>
              </a:ext>
            </a:extLst>
          </p:cNvPr>
          <p:cNvPicPr>
            <a:picLocks noChangeAspect="1"/>
          </p:cNvPicPr>
          <p:nvPr/>
        </p:nvPicPr>
        <p:blipFill>
          <a:blip r:embed="rId2">
            <a:alphaModFix amt="40000"/>
          </a:blip>
          <a:srcRect t="8904" r="-1" b="1072"/>
          <a:stretch/>
        </p:blipFill>
        <p:spPr>
          <a:xfrm>
            <a:off x="0" y="268327"/>
            <a:ext cx="12188932" cy="6857990"/>
          </a:xfrm>
          <a:prstGeom prst="rect">
            <a:avLst/>
          </a:prstGeom>
        </p:spPr>
      </p:pic>
      <p:sp>
        <p:nvSpPr>
          <p:cNvPr id="2" name="Title 1">
            <a:extLst>
              <a:ext uri="{FF2B5EF4-FFF2-40B4-BE49-F238E27FC236}">
                <a16:creationId xmlns:a16="http://schemas.microsoft.com/office/drawing/2014/main" id="{6ACB48A2-2A57-E232-3C66-6F4F8014D470}"/>
              </a:ext>
            </a:extLst>
          </p:cNvPr>
          <p:cNvSpPr>
            <a:spLocks noGrp="1"/>
          </p:cNvSpPr>
          <p:nvPr>
            <p:ph type="ctrTitle"/>
          </p:nvPr>
        </p:nvSpPr>
        <p:spPr>
          <a:xfrm>
            <a:off x="482599" y="1796288"/>
            <a:ext cx="11147071" cy="3140470"/>
          </a:xfrm>
        </p:spPr>
        <p:txBody>
          <a:bodyPr anchor="t">
            <a:noAutofit/>
          </a:bodyPr>
          <a:lstStyle/>
          <a:p>
            <a:r>
              <a:rPr lang="en-IN" sz="3200" dirty="0">
                <a:solidFill>
                  <a:schemeClr val="accent4">
                    <a:lumMod val="20000"/>
                    <a:lumOff val="80000"/>
                  </a:schemeClr>
                </a:solidFill>
              </a:rPr>
              <a:t>In our today’s presentation we will explore an experiment, which leverages the advanced sensor capabilities of modern smartphones to investigate spectrometer. By utilizing the camera sensor integrated into the device. Through careful calibration and data acquisition, we will analyse wavelengths of different colours.</a:t>
            </a:r>
            <a:endParaRPr lang="en-GB" sz="2800" b="1" dirty="0">
              <a:solidFill>
                <a:schemeClr val="bg1"/>
              </a:solidFill>
            </a:endParaRPr>
          </a:p>
        </p:txBody>
      </p:sp>
      <p:cxnSp>
        <p:nvCxnSpPr>
          <p:cNvPr id="13" name="Straight Connector 12">
            <a:extLst>
              <a:ext uri="{FF2B5EF4-FFF2-40B4-BE49-F238E27FC236}">
                <a16:creationId xmlns:a16="http://schemas.microsoft.com/office/drawing/2014/main" id="{B1404DB5-EFA2-6546-E459-8BD5B7EBD3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54DAAF1-6876-2094-5DD0-95E860926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4" name="Picture 3" descr="A camera lens attached to a phone">
            <a:extLst>
              <a:ext uri="{FF2B5EF4-FFF2-40B4-BE49-F238E27FC236}">
                <a16:creationId xmlns:a16="http://schemas.microsoft.com/office/drawing/2014/main" id="{D2BB91A9-BF53-E398-CBC8-72681FCD5CA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85703" y="4468367"/>
            <a:ext cx="2569602" cy="1785873"/>
          </a:xfrm>
          <a:prstGeom prst="rect">
            <a:avLst/>
          </a:prstGeom>
        </p:spPr>
      </p:pic>
      <p:sp>
        <p:nvSpPr>
          <p:cNvPr id="3" name="TextBox 2">
            <a:extLst>
              <a:ext uri="{FF2B5EF4-FFF2-40B4-BE49-F238E27FC236}">
                <a16:creationId xmlns:a16="http://schemas.microsoft.com/office/drawing/2014/main" id="{16917CCB-1EA4-424D-A9F9-5C992A6C7142}"/>
              </a:ext>
            </a:extLst>
          </p:cNvPr>
          <p:cNvSpPr txBox="1"/>
          <p:nvPr/>
        </p:nvSpPr>
        <p:spPr>
          <a:xfrm>
            <a:off x="482600" y="4974044"/>
            <a:ext cx="4469478" cy="1231106"/>
          </a:xfrm>
          <a:prstGeom prst="rect">
            <a:avLst/>
          </a:prstGeom>
          <a:noFill/>
        </p:spPr>
        <p:txBody>
          <a:bodyPr wrap="square" rtlCol="0">
            <a:spAutoFit/>
          </a:bodyPr>
          <a:lstStyle/>
          <a:p>
            <a:br>
              <a:rPr kumimoji="0" lang="en-IN" sz="2800" b="0" i="0" u="none" strike="noStrike" kern="1200" cap="none" spc="0" normalizeH="0" baseline="0" noProof="0" dirty="0">
                <a:ln>
                  <a:noFill/>
                </a:ln>
                <a:solidFill>
                  <a:srgbClr val="1C2031">
                    <a:lumMod val="25000"/>
                    <a:lumOff val="75000"/>
                  </a:srgbClr>
                </a:solidFill>
                <a:effectLst/>
                <a:uLnTx/>
                <a:uFillTx/>
                <a:latin typeface="Seaford"/>
                <a:ea typeface="+mj-ea"/>
                <a:cs typeface="+mj-cs"/>
              </a:rPr>
            </a:br>
            <a:r>
              <a:rPr kumimoji="0" lang="en-IN" sz="2800" b="1" i="0" u="none" strike="noStrike" kern="1200" cap="none" spc="0" normalizeH="0" baseline="0" noProof="0" dirty="0">
                <a:ln>
                  <a:noFill/>
                </a:ln>
                <a:solidFill>
                  <a:srgbClr val="FFFFFF"/>
                </a:solidFill>
                <a:effectLst>
                  <a:glow rad="127000">
                    <a:schemeClr val="accent6">
                      <a:lumMod val="40000"/>
                      <a:lumOff val="60000"/>
                      <a:alpha val="40000"/>
                    </a:schemeClr>
                  </a:glow>
                </a:effectLst>
                <a:uLnTx/>
                <a:uFillTx/>
                <a:latin typeface="Seaford"/>
                <a:ea typeface="+mj-ea"/>
                <a:cs typeface="+mj-cs"/>
              </a:rPr>
              <a:t>So, Let’s Begin</a:t>
            </a:r>
            <a:br>
              <a:rPr kumimoji="0" lang="en-IN" sz="2800" b="0" i="0" u="none" strike="noStrike" kern="1200" cap="none" spc="0" normalizeH="0" baseline="0" noProof="0" dirty="0">
                <a:ln>
                  <a:noFill/>
                </a:ln>
                <a:solidFill>
                  <a:srgbClr val="1C2031">
                    <a:lumMod val="25000"/>
                    <a:lumOff val="75000"/>
                  </a:srgbClr>
                </a:solidFill>
                <a:effectLst/>
                <a:uLnTx/>
                <a:uFillTx/>
                <a:latin typeface="Seaford"/>
                <a:ea typeface="+mj-ea"/>
                <a:cs typeface="+mj-cs"/>
              </a:rPr>
            </a:br>
            <a:endParaRPr lang="en-GB" dirty="0"/>
          </a:p>
        </p:txBody>
      </p:sp>
      <p:sp>
        <p:nvSpPr>
          <p:cNvPr id="9" name="TextBox 8">
            <a:extLst>
              <a:ext uri="{FF2B5EF4-FFF2-40B4-BE49-F238E27FC236}">
                <a16:creationId xmlns:a16="http://schemas.microsoft.com/office/drawing/2014/main" id="{EC2D6D36-1376-830B-F971-0303FEC7FAC9}"/>
              </a:ext>
            </a:extLst>
          </p:cNvPr>
          <p:cNvSpPr txBox="1"/>
          <p:nvPr/>
        </p:nvSpPr>
        <p:spPr>
          <a:xfrm>
            <a:off x="3450095" y="842724"/>
            <a:ext cx="5212080" cy="707886"/>
          </a:xfrm>
          <a:prstGeom prst="rect">
            <a:avLst/>
          </a:prstGeom>
          <a:noFill/>
          <a:effectLst>
            <a:glow rad="50800">
              <a:schemeClr val="accent1">
                <a:lumMod val="40000"/>
                <a:lumOff val="60000"/>
                <a:alpha val="0"/>
              </a:schemeClr>
            </a:glow>
            <a:softEdge rad="31750"/>
          </a:effectLst>
        </p:spPr>
        <p:txBody>
          <a:bodyPr wrap="square" rtlCol="0">
            <a:spAutoFit/>
          </a:bodyPr>
          <a:lstStyle/>
          <a:p>
            <a:pPr algn="ctr"/>
            <a:r>
              <a:rPr lang="en-US" sz="4000" b="1" dirty="0">
                <a:solidFill>
                  <a:schemeClr val="accent2">
                    <a:lumMod val="20000"/>
                    <a:lumOff val="80000"/>
                  </a:schemeClr>
                </a:solidFill>
                <a:effectLst>
                  <a:glow rad="127000">
                    <a:schemeClr val="accent1">
                      <a:lumMod val="60000"/>
                      <a:lumOff val="40000"/>
                      <a:alpha val="48000"/>
                    </a:schemeClr>
                  </a:glow>
                </a:effectLst>
                <a:latin typeface="Verdana" panose="020B0604030504040204" pitchFamily="34" charset="0"/>
                <a:ea typeface="Verdana" panose="020B0604030504040204" pitchFamily="34" charset="0"/>
              </a:rPr>
              <a:t>Today’s Focus</a:t>
            </a:r>
            <a:endParaRPr lang="en-GB" sz="4000" b="1" dirty="0">
              <a:solidFill>
                <a:schemeClr val="accent2">
                  <a:lumMod val="20000"/>
                  <a:lumOff val="80000"/>
                </a:schemeClr>
              </a:solidFill>
              <a:effectLst>
                <a:glow rad="127000">
                  <a:schemeClr val="accent1">
                    <a:lumMod val="60000"/>
                    <a:lumOff val="40000"/>
                    <a:alpha val="48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60083741"/>
      </p:ext>
    </p:extLst>
  </p:cSld>
  <p:clrMapOvr>
    <a:masterClrMapping/>
  </p:clrMapOvr>
  <mc:AlternateContent xmlns:mc="http://schemas.openxmlformats.org/markup-compatibility/2006" xmlns:p14="http://schemas.microsoft.com/office/powerpoint/2010/main">
    <mc:Choice Requires="p14">
      <p:transition spd="slow" p14:dur="175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80">
                                          <p:stCondLst>
                                            <p:cond delay="0"/>
                                          </p:stCondLst>
                                        </p:cTn>
                                        <p:tgtEl>
                                          <p:spTgt spid="3"/>
                                        </p:tgtEl>
                                      </p:cBhvr>
                                    </p:animEffect>
                                    <p:anim calcmode="lin" valueType="num">
                                      <p:cBhvr>
                                        <p:cTn id="2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gtEl>
                                      </p:cBhvr>
                                      <p:to x="100000" y="60000"/>
                                    </p:animScale>
                                    <p:animScale>
                                      <p:cBhvr>
                                        <p:cTn id="34" dur="166" decel="50000">
                                          <p:stCondLst>
                                            <p:cond delay="676"/>
                                          </p:stCondLst>
                                        </p:cTn>
                                        <p:tgtEl>
                                          <p:spTgt spid="3"/>
                                        </p:tgtEl>
                                      </p:cBhvr>
                                      <p:to x="100000" y="100000"/>
                                    </p:animScale>
                                    <p:animScale>
                                      <p:cBhvr>
                                        <p:cTn id="35" dur="26">
                                          <p:stCondLst>
                                            <p:cond delay="1312"/>
                                          </p:stCondLst>
                                        </p:cTn>
                                        <p:tgtEl>
                                          <p:spTgt spid="3"/>
                                        </p:tgtEl>
                                      </p:cBhvr>
                                      <p:to x="100000" y="80000"/>
                                    </p:animScale>
                                    <p:animScale>
                                      <p:cBhvr>
                                        <p:cTn id="36" dur="166" decel="50000">
                                          <p:stCondLst>
                                            <p:cond delay="1338"/>
                                          </p:stCondLst>
                                        </p:cTn>
                                        <p:tgtEl>
                                          <p:spTgt spid="3"/>
                                        </p:tgtEl>
                                      </p:cBhvr>
                                      <p:to x="100000" y="100000"/>
                                    </p:animScale>
                                    <p:animScale>
                                      <p:cBhvr>
                                        <p:cTn id="37" dur="26">
                                          <p:stCondLst>
                                            <p:cond delay="1642"/>
                                          </p:stCondLst>
                                        </p:cTn>
                                        <p:tgtEl>
                                          <p:spTgt spid="3"/>
                                        </p:tgtEl>
                                      </p:cBhvr>
                                      <p:to x="100000" y="90000"/>
                                    </p:animScale>
                                    <p:animScale>
                                      <p:cBhvr>
                                        <p:cTn id="38" dur="166" decel="50000">
                                          <p:stCondLst>
                                            <p:cond delay="1668"/>
                                          </p:stCondLst>
                                        </p:cTn>
                                        <p:tgtEl>
                                          <p:spTgt spid="3"/>
                                        </p:tgtEl>
                                      </p:cBhvr>
                                      <p:to x="100000" y="100000"/>
                                    </p:animScale>
                                    <p:animScale>
                                      <p:cBhvr>
                                        <p:cTn id="39" dur="26">
                                          <p:stCondLst>
                                            <p:cond delay="1808"/>
                                          </p:stCondLst>
                                        </p:cTn>
                                        <p:tgtEl>
                                          <p:spTgt spid="3"/>
                                        </p:tgtEl>
                                      </p:cBhvr>
                                      <p:to x="100000" y="95000"/>
                                    </p:animScale>
                                    <p:animScale>
                                      <p:cBhvr>
                                        <p:cTn id="4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991EF-3666-8F69-83A6-A9229197CF6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F88F735-63A1-99A0-9DFA-720047C34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2F46F7-21BD-0D5C-44BC-7EAA5B3B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116BA488-1C1D-CE7A-AEB5-6A347A30F127}"/>
              </a:ext>
            </a:extLst>
          </p:cNvPr>
          <p:cNvPicPr>
            <a:picLocks noChangeAspect="1"/>
          </p:cNvPicPr>
          <p:nvPr/>
        </p:nvPicPr>
        <p:blipFill>
          <a:blip r:embed="rId2">
            <a:alphaModFix amt="40000"/>
          </a:blip>
          <a:srcRect t="8904" r="-1" b="1072"/>
          <a:stretch/>
        </p:blipFill>
        <p:spPr>
          <a:xfrm>
            <a:off x="-38331" y="261255"/>
            <a:ext cx="12188932" cy="6857990"/>
          </a:xfrm>
          <a:prstGeom prst="rect">
            <a:avLst/>
          </a:prstGeom>
        </p:spPr>
      </p:pic>
      <p:sp>
        <p:nvSpPr>
          <p:cNvPr id="2" name="Title 1">
            <a:extLst>
              <a:ext uri="{FF2B5EF4-FFF2-40B4-BE49-F238E27FC236}">
                <a16:creationId xmlns:a16="http://schemas.microsoft.com/office/drawing/2014/main" id="{A5311B39-561E-EE50-2F58-1C0C949D200E}"/>
              </a:ext>
            </a:extLst>
          </p:cNvPr>
          <p:cNvSpPr>
            <a:spLocks noGrp="1"/>
          </p:cNvSpPr>
          <p:nvPr>
            <p:ph type="ctrTitle"/>
          </p:nvPr>
        </p:nvSpPr>
        <p:spPr>
          <a:xfrm>
            <a:off x="520929" y="1903478"/>
            <a:ext cx="11188471" cy="972457"/>
          </a:xfrm>
        </p:spPr>
        <p:txBody>
          <a:bodyPr anchor="t">
            <a:noAutofit/>
          </a:bodyPr>
          <a:lstStyle/>
          <a:p>
            <a:r>
              <a:rPr lang="en-US" sz="2400" b="1" dirty="0">
                <a:solidFill>
                  <a:schemeClr val="accent4">
                    <a:lumMod val="20000"/>
                    <a:lumOff val="80000"/>
                  </a:schemeClr>
                </a:solidFill>
                <a:latin typeface="Verdana" panose="020B0604030504040204" pitchFamily="34" charset="0"/>
                <a:ea typeface="Verdana" panose="020B0604030504040204" pitchFamily="34" charset="0"/>
                <a:cs typeface="Tahoma" panose="020B0604030504040204" pitchFamily="34" charset="0"/>
              </a:rPr>
              <a:t>To verify the value of speed of light by calculating wavelength and frequency through spectrometer.</a:t>
            </a:r>
            <a:br>
              <a:rPr lang="en-US" sz="2400" b="1" dirty="0">
                <a:solidFill>
                  <a:schemeClr val="accent4">
                    <a:lumMod val="20000"/>
                    <a:lumOff val="80000"/>
                  </a:schemeClr>
                </a:solidFill>
                <a:latin typeface="Verdana" panose="020B0604030504040204" pitchFamily="34" charset="0"/>
                <a:ea typeface="Verdana" panose="020B0604030504040204" pitchFamily="34" charset="0"/>
                <a:cs typeface="Tahoma" panose="020B0604030504040204" pitchFamily="34" charset="0"/>
              </a:rPr>
            </a:br>
            <a:br>
              <a:rPr lang="en-US" sz="2400" dirty="0">
                <a:solidFill>
                  <a:schemeClr val="accent4">
                    <a:lumMod val="20000"/>
                    <a:lumOff val="80000"/>
                  </a:schemeClr>
                </a:solidFill>
              </a:rPr>
            </a:br>
            <a:endParaRPr lang="en-GB" sz="2400" dirty="0">
              <a:solidFill>
                <a:schemeClr val="accent1">
                  <a:lumMod val="60000"/>
                  <a:lumOff val="4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2F5628C5-6FF3-1E87-F6B6-688463EFD2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0A5126B-27B3-52EF-6FD2-FA838DAF97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53B93A0-BF54-F0A4-C386-5A95A6165CD7}"/>
              </a:ext>
            </a:extLst>
          </p:cNvPr>
          <p:cNvSpPr txBox="1"/>
          <p:nvPr/>
        </p:nvSpPr>
        <p:spPr>
          <a:xfrm>
            <a:off x="520929" y="3067765"/>
            <a:ext cx="11188471" cy="2308324"/>
          </a:xfrm>
          <a:prstGeom prst="rect">
            <a:avLst/>
          </a:prstGeom>
          <a:noFill/>
        </p:spPr>
        <p:txBody>
          <a:bodyPr wrap="square" rtlCol="0">
            <a:spAutoFit/>
          </a:bodyPr>
          <a:lstStyle/>
          <a:p>
            <a:r>
              <a:rPr kumimoji="0" lang="en-US" sz="2400" b="0" i="0" u="none" strike="noStrike" kern="1200" cap="none" spc="0" normalizeH="0" baseline="0" noProof="0" dirty="0">
                <a:ln>
                  <a:noFill/>
                </a:ln>
                <a:solidFill>
                  <a:schemeClr val="accent1">
                    <a:lumMod val="20000"/>
                    <a:lumOff val="80000"/>
                  </a:schemeClr>
                </a:solidFill>
                <a:effectLst/>
                <a:uLnTx/>
                <a:uFillTx/>
                <a:latin typeface="Verdana" panose="020B0604030504040204" pitchFamily="34" charset="0"/>
                <a:ea typeface="Verdana" panose="020B0604030504040204" pitchFamily="34" charset="0"/>
                <a:cs typeface="+mj-cs"/>
              </a:rPr>
              <a:t>We know that speed of light is 3 x 10^8 m/s, but we aim to cross examine this value through our phone camera.</a:t>
            </a:r>
            <a:br>
              <a:rPr kumimoji="0" lang="en-US" sz="2400" b="0" i="0" u="none" strike="noStrike" kern="1200" cap="none" spc="0" normalizeH="0" baseline="0" noProof="0" dirty="0">
                <a:ln>
                  <a:noFill/>
                </a:ln>
                <a:solidFill>
                  <a:schemeClr val="accent1">
                    <a:lumMod val="20000"/>
                    <a:lumOff val="80000"/>
                  </a:schemeClr>
                </a:solidFill>
                <a:effectLst/>
                <a:uLnTx/>
                <a:uFillTx/>
                <a:latin typeface="Verdana" panose="020B0604030504040204" pitchFamily="34" charset="0"/>
                <a:ea typeface="Verdana" panose="020B0604030504040204" pitchFamily="34" charset="0"/>
                <a:cs typeface="+mj-cs"/>
              </a:rPr>
            </a:br>
            <a:br>
              <a:rPr kumimoji="0" lang="en-US" sz="2400" b="0" i="0" u="none" strike="noStrike" kern="1200" cap="none" spc="0" normalizeH="0" baseline="0" noProof="0" dirty="0">
                <a:ln>
                  <a:noFill/>
                </a:ln>
                <a:solidFill>
                  <a:schemeClr val="accent1">
                    <a:lumMod val="20000"/>
                    <a:lumOff val="80000"/>
                  </a:schemeClr>
                </a:solidFill>
                <a:effectLst/>
                <a:uLnTx/>
                <a:uFillTx/>
                <a:latin typeface="Verdana" panose="020B0604030504040204" pitchFamily="34" charset="0"/>
                <a:ea typeface="Verdana" panose="020B0604030504040204" pitchFamily="34" charset="0"/>
                <a:cs typeface="+mj-cs"/>
              </a:rPr>
            </a:br>
            <a:r>
              <a:rPr kumimoji="0" lang="en-US" sz="2400" b="0" i="0" u="none" strike="noStrike" kern="1200" cap="none" spc="0" normalizeH="0" baseline="0" noProof="0" dirty="0">
                <a:ln>
                  <a:noFill/>
                </a:ln>
                <a:solidFill>
                  <a:schemeClr val="accent1">
                    <a:lumMod val="20000"/>
                    <a:lumOff val="80000"/>
                  </a:schemeClr>
                </a:solidFill>
                <a:effectLst/>
                <a:uLnTx/>
                <a:uFillTx/>
                <a:latin typeface="Verdana" panose="020B0604030504040204" pitchFamily="34" charset="0"/>
                <a:ea typeface="Verdana" panose="020B0604030504040204" pitchFamily="34" charset="0"/>
                <a:cs typeface="+mj-cs"/>
              </a:rPr>
              <a:t>This experiment will not only provide a hands-on understanding of this fundamental constant but also highlight the precision and accuracy of modern measurement techniques.</a:t>
            </a:r>
            <a:endParaRPr lang="en-GB" sz="2400" dirty="0">
              <a:solidFill>
                <a:schemeClr val="accent1">
                  <a:lumMod val="20000"/>
                  <a:lumOff val="80000"/>
                </a:schemeClr>
              </a:solidFill>
            </a:endParaRPr>
          </a:p>
        </p:txBody>
      </p:sp>
      <p:sp>
        <p:nvSpPr>
          <p:cNvPr id="4" name="TextBox 3">
            <a:extLst>
              <a:ext uri="{FF2B5EF4-FFF2-40B4-BE49-F238E27FC236}">
                <a16:creationId xmlns:a16="http://schemas.microsoft.com/office/drawing/2014/main" id="{A542764B-CE55-F1C3-7C4D-2CF6EE93EB9B}"/>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3">
                    <a:lumMod val="40000"/>
                    <a:lumOff val="60000"/>
                  </a:schemeClr>
                </a:solidFill>
                <a:effectLst>
                  <a:glow rad="165100">
                    <a:schemeClr val="accent5">
                      <a:lumMod val="40000"/>
                      <a:lumOff val="60000"/>
                      <a:alpha val="40000"/>
                    </a:schemeClr>
                  </a:glow>
                </a:effectLst>
                <a:latin typeface="Verdana" panose="020B0604030504040204" pitchFamily="34" charset="0"/>
                <a:ea typeface="Verdana" panose="020B0604030504040204" pitchFamily="34" charset="0"/>
              </a:rPr>
              <a:t>Aim</a:t>
            </a:r>
            <a:endParaRPr lang="en-GB" sz="4400" b="1" dirty="0">
              <a:solidFill>
                <a:schemeClr val="accent3">
                  <a:lumMod val="40000"/>
                  <a:lumOff val="60000"/>
                </a:schemeClr>
              </a:solidFill>
              <a:effectLst>
                <a:glow rad="165100">
                  <a:schemeClr val="accent5">
                    <a:lumMod val="40000"/>
                    <a:lumOff val="60000"/>
                    <a:alpha val="40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79769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75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26E56-EDA5-26F5-1DE5-F9F8520AC27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533932E-DA1D-B167-BD64-158526EC3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9A54A1-B3C8-00A3-CFCF-CD3A5FA6B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D997268B-8AF4-9E6C-F68D-6537DC13F631}"/>
              </a:ext>
            </a:extLst>
          </p:cNvPr>
          <p:cNvPicPr>
            <a:picLocks noChangeAspect="1"/>
          </p:cNvPicPr>
          <p:nvPr/>
        </p:nvPicPr>
        <p:blipFill>
          <a:blip r:embed="rId2">
            <a:alphaModFix amt="40000"/>
          </a:blip>
          <a:srcRect t="8904" r="-1" b="1072"/>
          <a:stretch/>
        </p:blipFill>
        <p:spPr>
          <a:xfrm>
            <a:off x="3068" y="304799"/>
            <a:ext cx="12188932" cy="6857990"/>
          </a:xfrm>
          <a:prstGeom prst="rect">
            <a:avLst/>
          </a:prstGeom>
        </p:spPr>
      </p:pic>
      <p:sp>
        <p:nvSpPr>
          <p:cNvPr id="2" name="Title 1">
            <a:extLst>
              <a:ext uri="{FF2B5EF4-FFF2-40B4-BE49-F238E27FC236}">
                <a16:creationId xmlns:a16="http://schemas.microsoft.com/office/drawing/2014/main" id="{859C5EE1-831F-7FFA-1ADC-A2B0AE90DCA3}"/>
              </a:ext>
            </a:extLst>
          </p:cNvPr>
          <p:cNvSpPr>
            <a:spLocks noGrp="1"/>
          </p:cNvSpPr>
          <p:nvPr>
            <p:ph type="ctrTitle"/>
          </p:nvPr>
        </p:nvSpPr>
        <p:spPr>
          <a:xfrm>
            <a:off x="520929" y="1903477"/>
            <a:ext cx="11188471" cy="917253"/>
          </a:xfrm>
        </p:spPr>
        <p:txBody>
          <a:bodyPr anchor="t">
            <a:noAutofit/>
          </a:bodyPr>
          <a:lstStyle/>
          <a:p>
            <a:r>
              <a:rPr lang="en-IN" sz="2200" dirty="0">
                <a:solidFill>
                  <a:srgbClr val="FFFFFF"/>
                </a:solidFill>
                <a:latin typeface="Verdana" panose="020B0604030504040204" pitchFamily="34" charset="0"/>
                <a:ea typeface="Verdana" panose="020B0604030504040204" pitchFamily="34" charset="0"/>
              </a:rPr>
              <a:t>To procced with our experiment we need the following</a:t>
            </a:r>
            <a:br>
              <a:rPr lang="en-IN" sz="2200" dirty="0">
                <a:solidFill>
                  <a:srgbClr val="FFFFFF"/>
                </a:solidFill>
                <a:latin typeface="Verdana" panose="020B0604030504040204" pitchFamily="34" charset="0"/>
                <a:ea typeface="Verdana" panose="020B0604030504040204" pitchFamily="34" charset="0"/>
              </a:rPr>
            </a:br>
            <a:r>
              <a:rPr lang="en-IN" sz="2200" dirty="0">
                <a:solidFill>
                  <a:srgbClr val="FFFFFF"/>
                </a:solidFill>
                <a:latin typeface="Verdana" panose="020B0604030504040204" pitchFamily="34" charset="0"/>
                <a:ea typeface="Verdana" panose="020B0604030504040204" pitchFamily="34" charset="0"/>
              </a:rPr>
              <a:t>Required Components:</a:t>
            </a:r>
            <a:br>
              <a:rPr lang="en-IN" sz="2200" dirty="0">
                <a:solidFill>
                  <a:srgbClr val="FFFFFF"/>
                </a:solidFill>
                <a:latin typeface="Verdana" panose="020B0604030504040204" pitchFamily="34" charset="0"/>
                <a:ea typeface="Verdana" panose="020B0604030504040204" pitchFamily="34" charset="0"/>
              </a:rPr>
            </a:br>
            <a:br>
              <a:rPr lang="en-IN" sz="2200" dirty="0">
                <a:solidFill>
                  <a:srgbClr val="FFFFFF"/>
                </a:solidFill>
                <a:latin typeface="Verdana" panose="020B0604030504040204" pitchFamily="34" charset="0"/>
                <a:ea typeface="Verdana" panose="020B0604030504040204" pitchFamily="34" charset="0"/>
              </a:rPr>
            </a:br>
            <a:br>
              <a:rPr lang="en-IN" sz="2200" dirty="0">
                <a:solidFill>
                  <a:srgbClr val="FFFFFF"/>
                </a:solidFill>
                <a:latin typeface="Verdana" panose="020B0604030504040204" pitchFamily="34" charset="0"/>
                <a:ea typeface="Verdana" panose="020B0604030504040204" pitchFamily="34" charset="0"/>
              </a:rPr>
            </a:br>
            <a:endParaRPr lang="en-GB" sz="22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76E50A4D-7476-4D1D-9189-E898AEF8F2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47EAB70-E3E9-F129-BB6F-A40E84F973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FB234C5-B29E-C72D-4132-C5F3B92AE7C0}"/>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5">
                    <a:lumMod val="40000"/>
                    <a:lumOff val="60000"/>
                  </a:schemeClr>
                </a:solidFill>
                <a:effectLst>
                  <a:glow rad="101600">
                    <a:schemeClr val="accent1">
                      <a:lumMod val="40000"/>
                      <a:lumOff val="60000"/>
                      <a:alpha val="40000"/>
                    </a:schemeClr>
                  </a:glow>
                </a:effectLst>
                <a:latin typeface="Verdana" panose="020B0604030504040204" pitchFamily="34" charset="0"/>
                <a:ea typeface="Verdana" panose="020B0604030504040204" pitchFamily="34" charset="0"/>
              </a:rPr>
              <a:t>Apparatus</a:t>
            </a:r>
            <a:endParaRPr lang="en-GB" sz="4400" b="1" dirty="0">
              <a:solidFill>
                <a:schemeClr val="accent5">
                  <a:lumMod val="40000"/>
                  <a:lumOff val="60000"/>
                </a:schemeClr>
              </a:solidFill>
              <a:effectLst>
                <a:glow rad="101600">
                  <a:schemeClr val="accent1">
                    <a:lumMod val="40000"/>
                    <a:lumOff val="60000"/>
                    <a:alpha val="40000"/>
                  </a:schemeClr>
                </a:glow>
              </a:effectLst>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68D0B710-2DB1-99FC-FE70-396EB86C5826}"/>
              </a:ext>
            </a:extLst>
          </p:cNvPr>
          <p:cNvSpPr txBox="1"/>
          <p:nvPr/>
        </p:nvSpPr>
        <p:spPr>
          <a:xfrm>
            <a:off x="501764" y="2868763"/>
            <a:ext cx="10962147" cy="769441"/>
          </a:xfrm>
          <a:prstGeom prst="rect">
            <a:avLst/>
          </a:prstGeom>
          <a:noFill/>
        </p:spPr>
        <p:txBody>
          <a:bodyPr wrap="square" rtlCol="0">
            <a:spAutoFit/>
          </a:bodyPr>
          <a:lstStyle/>
          <a:p>
            <a:r>
              <a:rPr lang="en-IN" sz="2200" dirty="0">
                <a:solidFill>
                  <a:schemeClr val="bg1"/>
                </a:solidFill>
                <a:latin typeface="Verdana" panose="020B0604030504040204" pitchFamily="34" charset="0"/>
                <a:ea typeface="Verdana" panose="020B0604030504040204" pitchFamily="34" charset="0"/>
              </a:rPr>
              <a:t>Smartphone: A modern smartphone with a high-quality camera and access to a colour-sensing app or software.</a:t>
            </a:r>
            <a:endParaRPr lang="en-GB" sz="2200" dirty="0">
              <a:solidFill>
                <a:schemeClr val="bg1"/>
              </a:solidFill>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6B0BFB90-3460-4A3C-914A-738A8F5F2241}"/>
              </a:ext>
            </a:extLst>
          </p:cNvPr>
          <p:cNvSpPr txBox="1"/>
          <p:nvPr/>
        </p:nvSpPr>
        <p:spPr>
          <a:xfrm>
            <a:off x="520929" y="3882336"/>
            <a:ext cx="10535445" cy="769441"/>
          </a:xfrm>
          <a:prstGeom prst="rect">
            <a:avLst/>
          </a:prstGeom>
          <a:noFill/>
        </p:spPr>
        <p:txBody>
          <a:bodyPr wrap="square" rtlCol="0">
            <a:spAutoFit/>
          </a:bodyPr>
          <a:lstStyle/>
          <a:p>
            <a:r>
              <a:rPr lang="en-IN" sz="2200" dirty="0">
                <a:solidFill>
                  <a:schemeClr val="bg1"/>
                </a:solidFill>
                <a:latin typeface="Verdana" panose="020B0604030504040204" pitchFamily="34" charset="0"/>
                <a:ea typeface="Verdana" panose="020B0604030504040204" pitchFamily="34" charset="0"/>
              </a:rPr>
              <a:t>Colour-sensing app or software: A reliable app that can accurately measure the RGB (Red, Green, Blue) values of a colour.</a:t>
            </a:r>
            <a:endParaRPr lang="en-GB" sz="2200" dirty="0">
              <a:solidFill>
                <a:schemeClr val="bg1"/>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3CA6081F-F10D-A5AA-C2C5-F3D11E0ADE72}"/>
              </a:ext>
            </a:extLst>
          </p:cNvPr>
          <p:cNvSpPr txBox="1"/>
          <p:nvPr/>
        </p:nvSpPr>
        <p:spPr>
          <a:xfrm>
            <a:off x="520929" y="4804177"/>
            <a:ext cx="10923818" cy="769441"/>
          </a:xfrm>
          <a:prstGeom prst="rect">
            <a:avLst/>
          </a:prstGeom>
          <a:noFill/>
        </p:spPr>
        <p:txBody>
          <a:bodyPr wrap="square" rtlCol="0">
            <a:spAutoFit/>
          </a:bodyPr>
          <a:lstStyle/>
          <a:p>
            <a:r>
              <a:rPr lang="en-IN" sz="2200" dirty="0">
                <a:solidFill>
                  <a:schemeClr val="bg1"/>
                </a:solidFill>
                <a:latin typeface="Verdana" panose="020B0604030504040204" pitchFamily="34" charset="0"/>
                <a:ea typeface="Verdana" panose="020B0604030504040204" pitchFamily="34" charset="0"/>
              </a:rPr>
              <a:t>Light source: A monochromatic light source or a narrow-band light filter to isolate a specific colour.</a:t>
            </a:r>
            <a:endParaRPr lang="en-GB" sz="2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35154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142A9-6B84-9F2F-321C-063CFE3C2F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1CE551F-45D6-5770-ED8E-3EAEA1097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A7B40B-2D01-5D03-DFD1-13CCE0F98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BCACFB91-1F9E-0CB1-3EC9-FC3BCEE8DDBA}"/>
              </a:ext>
            </a:extLst>
          </p:cNvPr>
          <p:cNvPicPr>
            <a:picLocks noChangeAspect="1"/>
          </p:cNvPicPr>
          <p:nvPr/>
        </p:nvPicPr>
        <p:blipFill>
          <a:blip r:embed="rId2">
            <a:alphaModFix amt="40000"/>
          </a:blip>
          <a:srcRect t="8904" r="-1" b="1072"/>
          <a:stretch/>
        </p:blipFill>
        <p:spPr>
          <a:xfrm>
            <a:off x="0" y="266710"/>
            <a:ext cx="12188932" cy="6857990"/>
          </a:xfrm>
          <a:prstGeom prst="rect">
            <a:avLst/>
          </a:prstGeom>
        </p:spPr>
      </p:pic>
      <p:sp>
        <p:nvSpPr>
          <p:cNvPr id="2" name="Title 1">
            <a:extLst>
              <a:ext uri="{FF2B5EF4-FFF2-40B4-BE49-F238E27FC236}">
                <a16:creationId xmlns:a16="http://schemas.microsoft.com/office/drawing/2014/main" id="{D2C8D92F-DB0A-735D-2869-E2ECCD57C5CB}"/>
              </a:ext>
            </a:extLst>
          </p:cNvPr>
          <p:cNvSpPr>
            <a:spLocks noGrp="1"/>
          </p:cNvSpPr>
          <p:nvPr>
            <p:ph type="ctrTitle"/>
          </p:nvPr>
        </p:nvSpPr>
        <p:spPr>
          <a:xfrm>
            <a:off x="520929" y="1749840"/>
            <a:ext cx="11188471" cy="919618"/>
          </a:xfrm>
        </p:spPr>
        <p:txBody>
          <a:bodyPr anchor="t">
            <a:noAutofit/>
          </a:bodyPr>
          <a:lstStyle/>
          <a:p>
            <a:r>
              <a:rPr lang="en-IN" sz="2200" dirty="0">
                <a:solidFill>
                  <a:schemeClr val="accent2">
                    <a:lumMod val="20000"/>
                    <a:lumOff val="80000"/>
                  </a:schemeClr>
                </a:solidFill>
                <a:latin typeface="Verdana" panose="020B0604030504040204" pitchFamily="34" charset="0"/>
                <a:ea typeface="Verdana" panose="020B0604030504040204" pitchFamily="34" charset="0"/>
              </a:rPr>
              <a:t>The history of measuring the speed of light is fascinating. Initially, it was believed that light travelled instantaneously.</a:t>
            </a:r>
            <a:br>
              <a:rPr lang="en-IN" sz="2200" dirty="0">
                <a:solidFill>
                  <a:schemeClr val="accent2">
                    <a:lumMod val="20000"/>
                    <a:lumOff val="80000"/>
                  </a:schemeClr>
                </a:solidFill>
                <a:latin typeface="Verdana" panose="020B0604030504040204" pitchFamily="34" charset="0"/>
                <a:ea typeface="Verdana" panose="020B0604030504040204" pitchFamily="34" charset="0"/>
              </a:rPr>
            </a:br>
            <a:br>
              <a:rPr lang="en-IN" sz="2200" dirty="0">
                <a:solidFill>
                  <a:schemeClr val="accent2">
                    <a:lumMod val="20000"/>
                    <a:lumOff val="80000"/>
                  </a:schemeClr>
                </a:solidFill>
                <a:latin typeface="Verdana" panose="020B0604030504040204" pitchFamily="34" charset="0"/>
                <a:ea typeface="Verdana" panose="020B0604030504040204" pitchFamily="34" charset="0"/>
              </a:rPr>
            </a:br>
            <a:br>
              <a:rPr lang="en-IN" sz="2200" dirty="0">
                <a:solidFill>
                  <a:schemeClr val="accent2">
                    <a:lumMod val="20000"/>
                    <a:lumOff val="80000"/>
                  </a:schemeClr>
                </a:solidFill>
                <a:latin typeface="Verdana" panose="020B0604030504040204" pitchFamily="34" charset="0"/>
                <a:ea typeface="Verdana" panose="020B0604030504040204" pitchFamily="34" charset="0"/>
              </a:rPr>
            </a:br>
            <a:br>
              <a:rPr lang="en-IN" sz="2200" dirty="0">
                <a:solidFill>
                  <a:schemeClr val="accent2">
                    <a:lumMod val="20000"/>
                    <a:lumOff val="80000"/>
                  </a:schemeClr>
                </a:solidFill>
                <a:latin typeface="Verdana" panose="020B0604030504040204" pitchFamily="34" charset="0"/>
                <a:ea typeface="Verdana" panose="020B0604030504040204" pitchFamily="34" charset="0"/>
              </a:rPr>
            </a:br>
            <a:endParaRPr lang="en-GB" sz="2200" dirty="0">
              <a:solidFill>
                <a:schemeClr val="accent2">
                  <a:lumMod val="20000"/>
                  <a:lumOff val="8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E032C423-0B8B-482F-FD07-8FC56BCCD0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62FFF15-65F8-25E7-C03D-4232D4D16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1B7199B3-E823-FEC5-74EA-BD1879F4CC55}"/>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2">
                    <a:lumMod val="40000"/>
                    <a:lumOff val="60000"/>
                  </a:schemeClr>
                </a:solidFill>
                <a:effectLst>
                  <a:glow rad="101600">
                    <a:schemeClr val="accent4">
                      <a:lumMod val="40000"/>
                      <a:lumOff val="60000"/>
                      <a:alpha val="40000"/>
                    </a:schemeClr>
                  </a:glow>
                </a:effectLst>
                <a:latin typeface="Verdana" panose="020B0604030504040204" pitchFamily="34" charset="0"/>
                <a:ea typeface="Verdana" panose="020B0604030504040204" pitchFamily="34" charset="0"/>
              </a:rPr>
              <a:t>Theory</a:t>
            </a:r>
            <a:endParaRPr lang="en-GB" sz="4400" b="1" dirty="0">
              <a:solidFill>
                <a:schemeClr val="accent2">
                  <a:lumMod val="40000"/>
                  <a:lumOff val="60000"/>
                </a:schemeClr>
              </a:solidFill>
              <a:effectLst>
                <a:glow rad="101600">
                  <a:schemeClr val="accent4">
                    <a:lumMod val="40000"/>
                    <a:lumOff val="60000"/>
                    <a:alpha val="40000"/>
                  </a:schemeClr>
                </a:glow>
              </a:effectLst>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B004FC34-CB8E-6420-A582-CCD68F8F5D22}"/>
              </a:ext>
            </a:extLst>
          </p:cNvPr>
          <p:cNvSpPr txBox="1"/>
          <p:nvPr/>
        </p:nvSpPr>
        <p:spPr>
          <a:xfrm>
            <a:off x="517861" y="2796804"/>
            <a:ext cx="11108742" cy="1046440"/>
          </a:xfrm>
          <a:prstGeom prst="rect">
            <a:avLst/>
          </a:prstGeom>
          <a:noFill/>
        </p:spPr>
        <p:txBody>
          <a:bodyPr wrap="square" rtlCol="0">
            <a:spAutoFit/>
          </a:bodyPr>
          <a:lstStyle/>
          <a:p>
            <a:r>
              <a:rPr lang="en-IN" sz="2200" dirty="0">
                <a:solidFill>
                  <a:srgbClr val="9A2EBE">
                    <a:lumMod val="20000"/>
                    <a:lumOff val="80000"/>
                  </a:srgbClr>
                </a:solidFill>
                <a:latin typeface="Verdana" panose="020B0604030504040204" pitchFamily="34" charset="0"/>
                <a:ea typeface="Verdana" panose="020B0604030504040204" pitchFamily="34" charset="0"/>
                <a:cs typeface="+mj-cs"/>
              </a:rPr>
              <a:t>However, in the 17th century, Danish astronomer Ole Romer made the first quantitative estimate by observing Jupiter's moons.</a:t>
            </a:r>
            <a:br>
              <a:rPr lang="en-IN" sz="2200" dirty="0">
                <a:solidFill>
                  <a:srgbClr val="9A2EBE">
                    <a:lumMod val="20000"/>
                    <a:lumOff val="80000"/>
                  </a:srgbClr>
                </a:solidFill>
                <a:latin typeface="Verdana" panose="020B0604030504040204" pitchFamily="34" charset="0"/>
                <a:ea typeface="Verdana" panose="020B0604030504040204" pitchFamily="34" charset="0"/>
                <a:cs typeface="+mj-cs"/>
              </a:rPr>
            </a:br>
            <a:endParaRPr lang="en-GB" dirty="0"/>
          </a:p>
        </p:txBody>
      </p:sp>
      <p:sp>
        <p:nvSpPr>
          <p:cNvPr id="6" name="TextBox 5">
            <a:extLst>
              <a:ext uri="{FF2B5EF4-FFF2-40B4-BE49-F238E27FC236}">
                <a16:creationId xmlns:a16="http://schemas.microsoft.com/office/drawing/2014/main" id="{CAAC3F3B-29FB-2D93-0098-F64BAAE821EE}"/>
              </a:ext>
            </a:extLst>
          </p:cNvPr>
          <p:cNvSpPr txBox="1"/>
          <p:nvPr/>
        </p:nvSpPr>
        <p:spPr>
          <a:xfrm>
            <a:off x="498696" y="3809885"/>
            <a:ext cx="11147071" cy="1384995"/>
          </a:xfrm>
          <a:prstGeom prst="rect">
            <a:avLst/>
          </a:prstGeom>
          <a:noFill/>
        </p:spPr>
        <p:txBody>
          <a:bodyPr wrap="square" rtlCol="0">
            <a:spAutoFit/>
          </a:bodyPr>
          <a:lstStyle/>
          <a:p>
            <a:r>
              <a:rPr kumimoji="0" lang="en-IN" sz="22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He noticed variations in their eclipse timings, concluding that light has a finite speed. Later, scientists like Christiaan Huygens and James Bradley refined these measurements.</a:t>
            </a:r>
            <a:br>
              <a:rPr kumimoji="0" lang="en-IN" sz="22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endParaRPr lang="en-GB" dirty="0"/>
          </a:p>
        </p:txBody>
      </p:sp>
      <p:sp>
        <p:nvSpPr>
          <p:cNvPr id="7" name="TextBox 6">
            <a:extLst>
              <a:ext uri="{FF2B5EF4-FFF2-40B4-BE49-F238E27FC236}">
                <a16:creationId xmlns:a16="http://schemas.microsoft.com/office/drawing/2014/main" id="{EE00B46E-ABDC-86DC-6DD8-5A9AF3F44CB5}"/>
              </a:ext>
            </a:extLst>
          </p:cNvPr>
          <p:cNvSpPr txBox="1"/>
          <p:nvPr/>
        </p:nvSpPr>
        <p:spPr>
          <a:xfrm>
            <a:off x="517861" y="4813994"/>
            <a:ext cx="10559846" cy="1107996"/>
          </a:xfrm>
          <a:prstGeom prst="rect">
            <a:avLst/>
          </a:prstGeom>
          <a:noFill/>
        </p:spPr>
        <p:txBody>
          <a:bodyPr wrap="square" rtlCol="0">
            <a:spAutoFit/>
          </a:bodyPr>
          <a:lstStyle/>
          <a:p>
            <a:br>
              <a:rPr kumimoji="0" lang="en-IN" sz="22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r>
              <a:rPr kumimoji="0" lang="en-IN" sz="22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Today, the speed of light is a fundamental constant in physics, defined as exactly 299,792,458 meters per second.</a:t>
            </a:r>
            <a:endParaRPr lang="en-GB" dirty="0"/>
          </a:p>
        </p:txBody>
      </p:sp>
    </p:spTree>
    <p:extLst>
      <p:ext uri="{BB962C8B-B14F-4D97-AF65-F5344CB8AC3E}">
        <p14:creationId xmlns:p14="http://schemas.microsoft.com/office/powerpoint/2010/main" val="33417808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50000">
                                      <p:stCondLst>
                                        <p:cond delay="0"/>
                                      </p:stCondLst>
                                      <p:childTnLst>
                                        <p:animMotion origin="layout" path="M -0.71393 -3.7037E-7 L 2.08333E-7 -3.7037E-7 " pathEditMode="relative" rAng="0" ptsTypes="AA" p14:bounceEnd="50000">
                                          <p:cBhvr>
                                            <p:cTn id="6" dur="2000" fill="hold"/>
                                            <p:tgtEl>
                                              <p:spTgt spid="3"/>
                                            </p:tgtEl>
                                            <p:attrNameLst>
                                              <p:attrName>ppt_x</p:attrName>
                                              <p:attrName>ppt_y</p:attrName>
                                            </p:attrNameLst>
                                          </p:cBhvr>
                                          <p:rCtr x="35690" y="0"/>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0.71393 -3.7037E-7 L 2.08333E-7 -3.7037E-7 " pathEditMode="relative" rAng="0" ptsTypes="AA">
                                          <p:cBhvr>
                                            <p:cTn id="6" dur="2000" fill="hold"/>
                                            <p:tgtEl>
                                              <p:spTgt spid="3"/>
                                            </p:tgtEl>
                                            <p:attrNameLst>
                                              <p:attrName>ppt_x</p:attrName>
                                              <p:attrName>ppt_y</p:attrName>
                                            </p:attrNameLst>
                                          </p:cBhvr>
                                          <p:rCtr x="35690" y="0"/>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DD996-249B-EAFF-507E-881379A4EC0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FE792-4424-E71E-3307-F6BDCA5A6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BC233D-3AEE-37D4-DE4D-FC406E1BC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2D7969AF-B66D-E494-1ACD-0F11572DD721}"/>
              </a:ext>
            </a:extLst>
          </p:cNvPr>
          <p:cNvPicPr>
            <a:picLocks noChangeAspect="1"/>
          </p:cNvPicPr>
          <p:nvPr/>
        </p:nvPicPr>
        <p:blipFill>
          <a:blip r:embed="rId2">
            <a:alphaModFix amt="40000"/>
          </a:blip>
          <a:srcRect t="8904" r="-1" b="1072"/>
          <a:stretch/>
        </p:blipFill>
        <p:spPr>
          <a:xfrm>
            <a:off x="-1" y="266710"/>
            <a:ext cx="12188932" cy="6857990"/>
          </a:xfrm>
          <a:prstGeom prst="rect">
            <a:avLst/>
          </a:prstGeom>
        </p:spPr>
      </p:pic>
      <p:sp>
        <p:nvSpPr>
          <p:cNvPr id="2" name="Title 1">
            <a:extLst>
              <a:ext uri="{FF2B5EF4-FFF2-40B4-BE49-F238E27FC236}">
                <a16:creationId xmlns:a16="http://schemas.microsoft.com/office/drawing/2014/main" id="{09ABDF5C-42CB-5900-91F0-6D78A27FC470}"/>
              </a:ext>
            </a:extLst>
          </p:cNvPr>
          <p:cNvSpPr>
            <a:spLocks noGrp="1"/>
          </p:cNvSpPr>
          <p:nvPr>
            <p:ph type="ctrTitle"/>
          </p:nvPr>
        </p:nvSpPr>
        <p:spPr>
          <a:xfrm>
            <a:off x="591915" y="1750716"/>
            <a:ext cx="11188471" cy="536160"/>
          </a:xfrm>
        </p:spPr>
        <p:txBody>
          <a:bodyPr anchor="t">
            <a:noAutofit/>
          </a:bodyPr>
          <a:lstStyle/>
          <a:p>
            <a:r>
              <a:rPr lang="en-IN" sz="2100" dirty="0">
                <a:solidFill>
                  <a:schemeClr val="accent2">
                    <a:lumMod val="20000"/>
                    <a:lumOff val="80000"/>
                  </a:schemeClr>
                </a:solidFill>
                <a:latin typeface="Verdana" panose="020B0604030504040204" pitchFamily="34" charset="0"/>
                <a:ea typeface="Verdana" panose="020B0604030504040204" pitchFamily="34" charset="0"/>
              </a:rPr>
              <a:t>The Nature of Light: A Wave-Particle Duality</a:t>
            </a:r>
            <a:br>
              <a:rPr lang="en-IN" sz="2100" dirty="0">
                <a:solidFill>
                  <a:schemeClr val="accent2">
                    <a:lumMod val="20000"/>
                    <a:lumOff val="80000"/>
                  </a:schemeClr>
                </a:solidFill>
                <a:latin typeface="Verdana" panose="020B0604030504040204" pitchFamily="34" charset="0"/>
                <a:ea typeface="Verdana" panose="020B0604030504040204" pitchFamily="34" charset="0"/>
              </a:rPr>
            </a:br>
            <a:r>
              <a:rPr lang="en-IN" sz="2100" dirty="0">
                <a:solidFill>
                  <a:schemeClr val="accent2">
                    <a:lumMod val="20000"/>
                    <a:lumOff val="80000"/>
                  </a:schemeClr>
                </a:solidFill>
                <a:latin typeface="Verdana" panose="020B0604030504040204" pitchFamily="34" charset="0"/>
                <a:ea typeface="Verdana" panose="020B0604030504040204" pitchFamily="34" charset="0"/>
              </a:rPr>
              <a:t> </a:t>
            </a: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endParaRPr lang="en-GB" sz="2100" dirty="0">
              <a:solidFill>
                <a:schemeClr val="accent2">
                  <a:lumMod val="20000"/>
                  <a:lumOff val="8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083207FC-4D9A-5370-AB0B-7A3E3D3969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DCF883C-33D5-C343-D0D6-A87206AB31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147362F-A7F7-FE40-ACF0-D2268B4B917D}"/>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2">
                    <a:lumMod val="40000"/>
                    <a:lumOff val="60000"/>
                  </a:schemeClr>
                </a:solidFill>
                <a:effectLst>
                  <a:glow rad="101600">
                    <a:schemeClr val="accent4">
                      <a:lumMod val="40000"/>
                      <a:lumOff val="60000"/>
                      <a:alpha val="40000"/>
                    </a:schemeClr>
                  </a:glow>
                </a:effectLst>
                <a:latin typeface="Verdana" panose="020B0604030504040204" pitchFamily="34" charset="0"/>
                <a:ea typeface="Verdana" panose="020B0604030504040204" pitchFamily="34" charset="0"/>
              </a:rPr>
              <a:t>Theory</a:t>
            </a:r>
            <a:endParaRPr lang="en-GB" sz="4400" b="1" dirty="0">
              <a:solidFill>
                <a:schemeClr val="accent2">
                  <a:lumMod val="40000"/>
                  <a:lumOff val="60000"/>
                </a:schemeClr>
              </a:solidFill>
              <a:effectLst>
                <a:glow rad="101600">
                  <a:schemeClr val="accent4">
                    <a:lumMod val="40000"/>
                    <a:lumOff val="60000"/>
                    <a:alpha val="40000"/>
                  </a:schemeClr>
                </a:glow>
              </a:effectLst>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3AD56AA5-3E67-42F3-F36F-4C311C904BC4}"/>
              </a:ext>
            </a:extLst>
          </p:cNvPr>
          <p:cNvSpPr txBox="1"/>
          <p:nvPr/>
        </p:nvSpPr>
        <p:spPr>
          <a:xfrm>
            <a:off x="598053" y="2385401"/>
            <a:ext cx="7649677" cy="415498"/>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Light: A Dual Nature.</a:t>
            </a:r>
            <a:endParaRPr lang="en-GB" dirty="0"/>
          </a:p>
        </p:txBody>
      </p:sp>
      <p:sp>
        <p:nvSpPr>
          <p:cNvPr id="5" name="TextBox 4">
            <a:extLst>
              <a:ext uri="{FF2B5EF4-FFF2-40B4-BE49-F238E27FC236}">
                <a16:creationId xmlns:a16="http://schemas.microsoft.com/office/drawing/2014/main" id="{96DA5010-E6F8-E42B-758E-E8A72512E865}"/>
              </a:ext>
            </a:extLst>
          </p:cNvPr>
          <p:cNvSpPr txBox="1"/>
          <p:nvPr/>
        </p:nvSpPr>
        <p:spPr>
          <a:xfrm>
            <a:off x="591915" y="2834552"/>
            <a:ext cx="10084515" cy="1661993"/>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Wave-like Behaviour: Light exhibits properties like interference and diffraction, characteristic of waves</a:t>
            </a:r>
            <a:b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b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b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endParaRPr lang="en-GB" dirty="0"/>
          </a:p>
        </p:txBody>
      </p:sp>
      <p:sp>
        <p:nvSpPr>
          <p:cNvPr id="7" name="TextBox 6">
            <a:extLst>
              <a:ext uri="{FF2B5EF4-FFF2-40B4-BE49-F238E27FC236}">
                <a16:creationId xmlns:a16="http://schemas.microsoft.com/office/drawing/2014/main" id="{E4887647-B5ED-1F29-9AA8-E96561CD7789}"/>
              </a:ext>
            </a:extLst>
          </p:cNvPr>
          <p:cNvSpPr txBox="1"/>
          <p:nvPr/>
        </p:nvSpPr>
        <p:spPr>
          <a:xfrm>
            <a:off x="598053" y="3490265"/>
            <a:ext cx="9763432" cy="738664"/>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n-cs"/>
              </a:rPr>
              <a:t>Particle-like Behaviour: Can be explained by phenomenon like photoelectric effect</a:t>
            </a:r>
            <a:endParaRPr lang="en-GB" dirty="0"/>
          </a:p>
        </p:txBody>
      </p:sp>
      <p:sp>
        <p:nvSpPr>
          <p:cNvPr id="8" name="TextBox 7">
            <a:extLst>
              <a:ext uri="{FF2B5EF4-FFF2-40B4-BE49-F238E27FC236}">
                <a16:creationId xmlns:a16="http://schemas.microsoft.com/office/drawing/2014/main" id="{7ABF8B47-5C9D-675F-96A6-0B51214B01CE}"/>
              </a:ext>
            </a:extLst>
          </p:cNvPr>
          <p:cNvSpPr txBox="1"/>
          <p:nvPr/>
        </p:nvSpPr>
        <p:spPr>
          <a:xfrm>
            <a:off x="633315" y="4480871"/>
            <a:ext cx="11147071" cy="415498"/>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Wavelength (λ): Distance between two consecutive peaks or troughs of a wave.</a:t>
            </a:r>
            <a:endParaRPr lang="en-GB" dirty="0"/>
          </a:p>
        </p:txBody>
      </p:sp>
      <p:sp>
        <p:nvSpPr>
          <p:cNvPr id="9" name="TextBox 8">
            <a:extLst>
              <a:ext uri="{FF2B5EF4-FFF2-40B4-BE49-F238E27FC236}">
                <a16:creationId xmlns:a16="http://schemas.microsoft.com/office/drawing/2014/main" id="{1F3BBFD8-F6BA-9D98-A385-AE05A3B33D57}"/>
              </a:ext>
            </a:extLst>
          </p:cNvPr>
          <p:cNvSpPr txBox="1"/>
          <p:nvPr/>
        </p:nvSpPr>
        <p:spPr>
          <a:xfrm>
            <a:off x="633315" y="4847531"/>
            <a:ext cx="11597016" cy="415498"/>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Frequency (f): Number of wave cycles per second.</a:t>
            </a:r>
            <a:endParaRPr lang="en-GB" dirty="0"/>
          </a:p>
        </p:txBody>
      </p:sp>
      <p:sp>
        <p:nvSpPr>
          <p:cNvPr id="10" name="TextBox 9">
            <a:extLst>
              <a:ext uri="{FF2B5EF4-FFF2-40B4-BE49-F238E27FC236}">
                <a16:creationId xmlns:a16="http://schemas.microsoft.com/office/drawing/2014/main" id="{013208B7-AE8D-46D0-49E0-0D36298852D0}"/>
              </a:ext>
            </a:extLst>
          </p:cNvPr>
          <p:cNvSpPr txBox="1"/>
          <p:nvPr/>
        </p:nvSpPr>
        <p:spPr>
          <a:xfrm>
            <a:off x="633315" y="5361554"/>
            <a:ext cx="10718228" cy="738664"/>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Speed of light (c): Constant speed at which light travels in a vacuum (approximately 3 x 10^8 m/s).</a:t>
            </a:r>
            <a:endParaRPr lang="en-GB" dirty="0"/>
          </a:p>
        </p:txBody>
      </p:sp>
    </p:spTree>
    <p:extLst>
      <p:ext uri="{BB962C8B-B14F-4D97-AF65-F5344CB8AC3E}">
        <p14:creationId xmlns:p14="http://schemas.microsoft.com/office/powerpoint/2010/main" val="1150489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withEffect" p14:presetBounceEnd="55000">
                                      <p:stCondLst>
                                        <p:cond delay="0"/>
                                      </p:stCondLst>
                                      <p:childTnLst>
                                        <p:animMotion origin="layout" path="M -0.70924 2.59259E-6 L -2.29167E-6 2.59259E-6 " pathEditMode="relative" rAng="0" ptsTypes="AA" p14:bounceEnd="55000">
                                          <p:cBhvr>
                                            <p:cTn id="6" dur="2000" fill="hold"/>
                                            <p:tgtEl>
                                              <p:spTgt spid="3">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withEffect">
                                      <p:stCondLst>
                                        <p:cond delay="0"/>
                                      </p:stCondLst>
                                      <p:childTnLst>
                                        <p:animMotion origin="layout" path="M -0.70924 2.59259E-6 L -2.29167E-6 2.59259E-6 " pathEditMode="relative" rAng="0" ptsTypes="AA">
                                          <p:cBhvr>
                                            <p:cTn id="6" dur="2000" fill="hold"/>
                                            <p:tgtEl>
                                              <p:spTgt spid="3">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8" grpId="0"/>
          <p:bldP spid="9" grpId="0"/>
          <p:bldP spid="10" grpId="0"/>
        </p:bldLst>
      </p:timing>
    </mc:Fallback>
  </mc:AlternateContent>
</p:sld>
</file>

<file path=ppt/theme/theme1.xml><?xml version="1.0" encoding="utf-8"?>
<a:theme xmlns:a="http://schemas.openxmlformats.org/drawingml/2006/main" name="Level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605</TotalTime>
  <Words>1027</Words>
  <Application>Microsoft Office PowerPoint</Application>
  <PresentationFormat>Widescreen</PresentationFormat>
  <Paragraphs>65</Paragraphs>
  <Slides>19</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Comic Sans MS</vt:lpstr>
      <vt:lpstr>Seaford</vt:lpstr>
      <vt:lpstr>Veradana</vt:lpstr>
      <vt:lpstr>Verdana</vt:lpstr>
      <vt:lpstr>LevelVTI</vt:lpstr>
      <vt:lpstr>PowerPoint Presentation</vt:lpstr>
      <vt:lpstr>Secret Language of light</vt:lpstr>
      <vt:lpstr>The speed of light, a fundamental constant of the universe, has fascinated scientists for centuries. An immutable constant, continues to shape our understanding of the cosmos. It is not merely a physical constant; it is a cosmic boundary that defines the very fabric of our universe.   </vt:lpstr>
      <vt:lpstr>PowerPoint Presentation</vt:lpstr>
      <vt:lpstr>In our today’s presentation we will explore an experiment, which leverages the advanced sensor capabilities of modern smartphones to investigate spectrometer. By utilizing the camera sensor integrated into the device. Through careful calibration and data acquisition, we will analyse wavelengths of different colours.</vt:lpstr>
      <vt:lpstr>To verify the value of speed of light by calculating wavelength and frequency through spectrometer.  </vt:lpstr>
      <vt:lpstr>To procced with our experiment we need the following Required Components:   </vt:lpstr>
      <vt:lpstr>The history of measuring the speed of light is fascinating. Initially, it was believed that light travelled instantaneously.    </vt:lpstr>
      <vt:lpstr>The Nature of Light: A Wave-Particle Duality            </vt:lpstr>
      <vt:lpstr>PowerPoint Presentation</vt:lpstr>
      <vt:lpstr>Set Up: Place the phone on a flat stable surface.  Position the light source (coloured objects) so it shines directly on the camera.  Open the App: Launch the spectrometer app on your phone.  Ensure the app has permission to access your camera.   </vt:lpstr>
      <vt:lpstr>Capture the Spectrum: Point your phone's camera at the coloured objects.  The app will display a spectrum of colours, representing the different wavelengths of light emitted by the source.  Read the Wavelength and frequency: The app will display the wavelength value (in nanometres) and frequency value in Terahertz (THz).  Calculate speed of light by using the formula.    </vt:lpstr>
      <vt:lpstr>Speed of light often denoted by the letter “c”, is a fundamental constant.  In terms of frequency (f) and wavelength (λ) it is expressed as          c = fλ  To verify the results, we plot a graph of frequency and 1/λ.</vt:lpstr>
      <vt:lpstr>The experiment aims to experimentally verify the consistency of the speed of light.  By measuring the frequency and wavelength and calculating speed of light, we anticipate obtaining consistent results.        </vt:lpstr>
      <vt:lpstr>In conclusion, this experiment aimed to experimentally determine the speed of light using a phone camera spectrometer. By analyzing the colour produced by a light source, we were able to calculate the wavelength and frequency of the light.  Subsequently, using the known relationship between wavelength and frequency, we determined the speed of light.  While the experimental setup and data analysis were relatively straightforward, the accuracy of the results was influenced by factors such as the resolution of the camera, and potential environmental factors.  This experiment serves as a valuable introduction to the principles of optics and spectroscopy, demonstrating the power of simple experimental techniques to explore fundamental physical constants.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Chandrashekar Maheshwaram</dc:creator>
  <cp:lastModifiedBy>Chandrashekar Maheshwaram</cp:lastModifiedBy>
  <cp:revision>73</cp:revision>
  <dcterms:created xsi:type="dcterms:W3CDTF">2024-11-08T14:57:34Z</dcterms:created>
  <dcterms:modified xsi:type="dcterms:W3CDTF">2024-11-15T17:30:09Z</dcterms:modified>
</cp:coreProperties>
</file>